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61" r:id="rId5"/>
    <p:sldId id="262" r:id="rId6"/>
    <p:sldId id="263" r:id="rId7"/>
    <p:sldId id="297" r:id="rId8"/>
    <p:sldId id="259" r:id="rId9"/>
    <p:sldId id="260" r:id="rId10"/>
    <p:sldId id="298" r:id="rId11"/>
    <p:sldId id="265" r:id="rId12"/>
    <p:sldId id="299" r:id="rId13"/>
    <p:sldId id="300" r:id="rId14"/>
    <p:sldId id="274" r:id="rId15"/>
    <p:sldId id="275" r:id="rId16"/>
    <p:sldId id="276" r:id="rId17"/>
    <p:sldId id="277" r:id="rId18"/>
    <p:sldId id="267" r:id="rId19"/>
    <p:sldId id="270" r:id="rId20"/>
    <p:sldId id="278" r:id="rId21"/>
    <p:sldId id="269" r:id="rId22"/>
    <p:sldId id="287" r:id="rId23"/>
    <p:sldId id="301" r:id="rId24"/>
    <p:sldId id="288" r:id="rId25"/>
    <p:sldId id="289" r:id="rId26"/>
    <p:sldId id="290" r:id="rId27"/>
    <p:sldId id="291" r:id="rId28"/>
    <p:sldId id="292" r:id="rId29"/>
    <p:sldId id="271" r:id="rId30"/>
    <p:sldId id="293" r:id="rId31"/>
    <p:sldId id="296" r:id="rId32"/>
    <p:sldId id="282" r:id="rId33"/>
    <p:sldId id="283" r:id="rId34"/>
    <p:sldId id="284" r:id="rId35"/>
    <p:sldId id="294" r:id="rId36"/>
    <p:sldId id="286" r:id="rId37"/>
    <p:sldId id="295" r:id="rId38"/>
    <p:sldId id="285" r:id="rId39"/>
    <p:sldId id="279" r:id="rId40"/>
    <p:sldId id="280" r:id="rId4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Palmers" initials="EP" lastIdx="4" clrIdx="0">
    <p:extLst>
      <p:ext uri="{19B8F6BF-5375-455C-9EA6-DF929625EA0E}">
        <p15:presenceInfo xmlns:p15="http://schemas.microsoft.com/office/powerpoint/2012/main" userId="Ellen Palm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3436" autoAdjust="0"/>
  </p:normalViewPr>
  <p:slideViewPr>
    <p:cSldViewPr snapToGrid="0">
      <p:cViewPr varScale="1">
        <p:scale>
          <a:sx n="55" d="100"/>
          <a:sy n="55" d="100"/>
        </p:scale>
        <p:origin x="1757" y="34"/>
      </p:cViewPr>
      <p:guideLst/>
    </p:cSldViewPr>
  </p:slideViewPr>
  <p:outlineViewPr>
    <p:cViewPr>
      <p:scale>
        <a:sx n="33" d="100"/>
        <a:sy n="33" d="100"/>
      </p:scale>
      <p:origin x="0" y="-37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9CFDE-874F-49FB-BD04-1349C1CC496B}" type="datetimeFigureOut">
              <a:rPr lang="nl-BE" smtClean="0"/>
              <a:t>13/03/2019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BCD5-B931-4A22-BCF1-D32B52D24EAF}" type="slidenum">
              <a:rPr lang="nl-BE" smtClean="0"/>
              <a:t>‹nr.›</a:t>
            </a:fld>
            <a:endParaRPr lang="nl-BE"/>
          </a:p>
        </p:txBody>
      </p:sp>
    </p:spTree>
    <p:extLst>
      <p:ext uri="{BB962C8B-B14F-4D97-AF65-F5344CB8AC3E}">
        <p14:creationId xmlns:p14="http://schemas.microsoft.com/office/powerpoint/2010/main" val="328436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Voorbeelden:</a:t>
            </a:r>
          </a:p>
          <a:p>
            <a:r>
              <a:rPr lang="nl-BE" baseline="0" dirty="0"/>
              <a:t>1. Oma durft niet meer met de kinderen en kleinkinderen op restaurant want haar gebitsprotheses passen niet meer en durven al eens loskomen en uitvallen. Ze vind het ook moeilijk om het eten buiten het WZC te kauwen. </a:t>
            </a:r>
          </a:p>
          <a:p>
            <a:r>
              <a:rPr lang="nl-BE" baseline="0" dirty="0"/>
              <a:t>2. Een bewoner in een </a:t>
            </a:r>
            <a:r>
              <a:rPr lang="nl-BE" baseline="0" dirty="0" err="1"/>
              <a:t>wzc</a:t>
            </a:r>
            <a:r>
              <a:rPr lang="nl-BE" baseline="0" dirty="0"/>
              <a:t> kan ook enorm vereenzamen wanneer het verzorgend personeel en zelfs de familie niet meer graag op de kamer komt door een enorm penetrante ademgeur.  </a:t>
            </a:r>
          </a:p>
          <a:p>
            <a:r>
              <a:rPr lang="nl-BE" baseline="0" dirty="0"/>
              <a:t>3. Een persoon in vergevorderd stadium van dementie kan </a:t>
            </a:r>
            <a:r>
              <a:rPr lang="nl-BE" baseline="0" dirty="0" err="1"/>
              <a:t>aggresief</a:t>
            </a:r>
            <a:r>
              <a:rPr lang="nl-BE" baseline="0" dirty="0"/>
              <a:t> gedrag en roepgedrag vertonen zonder duidelijke oorzaak, dit vooral wanneer het verzorgend personeel eten probeert te geven of het gezicht te wassen. Pijn in de mond van abcessen of slecht zittende gebitsprotheses is vaak de oorzaak hiervan. </a:t>
            </a:r>
          </a:p>
          <a:p>
            <a:endParaRPr lang="nl-BE" baseline="0" dirty="0"/>
          </a:p>
          <a:p>
            <a:r>
              <a:rPr lang="nl-BE" baseline="0" dirty="0">
                <a:sym typeface="Wingdings" panose="05000000000000000000" pitchFamily="2" charset="2"/>
              </a:rPr>
              <a:t> Duidelijke voorbeelden aanhalen</a:t>
            </a:r>
            <a:endParaRPr lang="nl-BE" baseline="0"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6</a:t>
            </a:fld>
            <a:endParaRPr lang="nl-BE"/>
          </a:p>
        </p:txBody>
      </p:sp>
    </p:spTree>
    <p:extLst>
      <p:ext uri="{BB962C8B-B14F-4D97-AF65-F5344CB8AC3E}">
        <p14:creationId xmlns:p14="http://schemas.microsoft.com/office/powerpoint/2010/main" val="149173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Het implementatieplan is een stappenplan aan de hand waarvan de losse acties stap voor stap worden omgezet naar een samenhangend geheel. Van de beginsituatie tot de evaluatie, biedt dit implementatieplan de nodige ondersteuning in het uitrollen van een mondzorgbeleid.</a:t>
            </a:r>
          </a:p>
          <a:p>
            <a:r>
              <a:rPr lang="nl-BE" sz="1200" kern="1200" dirty="0">
                <a:solidFill>
                  <a:schemeClr val="tx1"/>
                </a:solidFill>
                <a:effectLst/>
                <a:latin typeface="+mn-lt"/>
                <a:ea typeface="+mn-ea"/>
                <a:cs typeface="+mn-cs"/>
              </a:rPr>
              <a:t>Het stappenplan is chronologisch opgesteld, maar is zo ontworpen dat men kan  instappen in om het even welke stap. Waar u begint, hangt af van de huidige situatie. Het is wél belangrijk dat u alle zeven stappen in het proces meeneemt, zodat u geen kostbare informatie mist.</a:t>
            </a:r>
          </a:p>
          <a:p>
            <a:r>
              <a:rPr lang="nl-BE" sz="1200" kern="1200" dirty="0">
                <a:solidFill>
                  <a:schemeClr val="tx1"/>
                </a:solidFill>
                <a:effectLst/>
                <a:latin typeface="+mn-lt"/>
                <a:ea typeface="+mn-ea"/>
                <a:cs typeface="+mn-cs"/>
              </a:rPr>
              <a:t>Door deze 7 stappen te doorlopen ontstaat een kwaliteitsvol preventief gezondheidsbeleid waarvoor een duidelijk draagvlak bestaat in het woonzorgcentrum.  </a:t>
            </a:r>
          </a:p>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19</a:t>
            </a:fld>
            <a:endParaRPr lang="nl-BE"/>
          </a:p>
        </p:txBody>
      </p:sp>
    </p:spTree>
    <p:extLst>
      <p:ext uri="{BB962C8B-B14F-4D97-AF65-F5344CB8AC3E}">
        <p14:creationId xmlns:p14="http://schemas.microsoft.com/office/powerpoint/2010/main" val="214278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Het is belangrijk dat alle stakeholders betrokken worden. Alle medewerkers van de organisatie moeten na dit kick-off moment op de hoogte zijn. Denk hierbij ook aan de paramedische zorgverleners, en de niet-zorgverleners zoals de onderhoudsploegen, kookteams, logistieke medewerkers,…. . Om een beleid succesvol te implementeren is het belangrijk dat iedereen mee is. Verder is het ook belangrijk om een moment te voorzien voor de bewoners, hun familie en mantelzorgers. Ook zij spelen een belangrijke rol bij de mondgezondheid en kunnen indien gewenst een rol opnemen bij de preventieve mondgezondheid (b.v. vervoer naar de tandarts). </a:t>
            </a:r>
          </a:p>
          <a:p>
            <a:r>
              <a:rPr lang="nl-BE" sz="1200" kern="1200">
                <a:solidFill>
                  <a:schemeClr val="tx1"/>
                </a:solidFill>
                <a:effectLst/>
                <a:latin typeface="+mn-lt"/>
                <a:ea typeface="+mn-ea"/>
                <a:cs typeface="+mn-cs"/>
              </a:rPr>
              <a:t>Tijdens het kick-off moment moet zeker de volgende informatie worden overgebracht</a:t>
            </a:r>
          </a:p>
          <a:p>
            <a:pPr lvl="0"/>
            <a:r>
              <a:rPr lang="nl-BE" sz="1200" kern="1200">
                <a:solidFill>
                  <a:schemeClr val="tx1"/>
                </a:solidFill>
                <a:effectLst/>
                <a:latin typeface="+mn-lt"/>
                <a:ea typeface="+mn-ea"/>
                <a:cs typeface="+mn-cs"/>
              </a:rPr>
              <a:t>Belang van een gestructureerd mondzorgbeleid met kans op duurzaamheid</a:t>
            </a:r>
          </a:p>
          <a:p>
            <a:pPr lvl="0"/>
            <a:r>
              <a:rPr lang="nl-BE" sz="1200" kern="1200">
                <a:solidFill>
                  <a:schemeClr val="tx1"/>
                </a:solidFill>
                <a:effectLst/>
                <a:latin typeface="+mn-lt"/>
                <a:ea typeface="+mn-ea"/>
                <a:cs typeface="+mn-cs"/>
              </a:rPr>
              <a:t>Doel van het mondzorgbeleid in de organisatie</a:t>
            </a:r>
          </a:p>
          <a:p>
            <a:pPr lvl="0"/>
            <a:r>
              <a:rPr lang="nl-BE" sz="1200" kern="1200">
                <a:solidFill>
                  <a:schemeClr val="tx1"/>
                </a:solidFill>
                <a:effectLst/>
                <a:latin typeface="+mn-lt"/>
                <a:ea typeface="+mn-ea"/>
                <a:cs typeface="+mn-cs"/>
              </a:rPr>
              <a:t>Voorstelling van de leden van het mondzorgteam en hun taken</a:t>
            </a:r>
          </a:p>
          <a:p>
            <a:pPr lvl="0"/>
            <a:r>
              <a:rPr lang="nl-BE" sz="1200" kern="1200">
                <a:solidFill>
                  <a:schemeClr val="tx1"/>
                </a:solidFill>
                <a:effectLst/>
                <a:latin typeface="+mn-lt"/>
                <a:ea typeface="+mn-ea"/>
                <a:cs typeface="+mn-cs"/>
              </a:rPr>
              <a:t>Leden van het mondzorgteam als aanspreekpunten voor elke afdeling</a:t>
            </a:r>
          </a:p>
          <a:p>
            <a:pPr lvl="0"/>
            <a:r>
              <a:rPr lang="nl-BE" sz="1200" kern="1200">
                <a:solidFill>
                  <a:schemeClr val="tx1"/>
                </a:solidFill>
                <a:effectLst/>
                <a:latin typeface="+mn-lt"/>
                <a:ea typeface="+mn-ea"/>
                <a:cs typeface="+mn-cs"/>
              </a:rPr>
              <a:t>Stappen die worden uitgevoerd binnen de periode van de volgende 3 jaar</a:t>
            </a:r>
          </a:p>
          <a:p>
            <a:pPr lvl="0"/>
            <a:endParaRPr lang="nl-BE" sz="1200" kern="1200">
              <a:solidFill>
                <a:schemeClr val="tx1"/>
              </a:solidFill>
              <a:effectLst/>
              <a:latin typeface="+mn-lt"/>
              <a:ea typeface="+mn-ea"/>
              <a:cs typeface="+mn-cs"/>
            </a:endParaRPr>
          </a:p>
          <a:p>
            <a:pPr lvl="0"/>
            <a:r>
              <a:rPr lang="nl-BE" sz="1200" kern="1200">
                <a:solidFill>
                  <a:schemeClr val="tx1"/>
                </a:solidFill>
                <a:effectLst/>
                <a:latin typeface="+mn-lt"/>
                <a:ea typeface="+mn-ea"/>
                <a:cs typeface="+mn-cs"/>
              </a:rPr>
              <a:t>Opdracht</a:t>
            </a:r>
            <a:r>
              <a:rPr lang="nl-BE" sz="1200" kern="1200" baseline="0">
                <a:solidFill>
                  <a:schemeClr val="tx1"/>
                </a:solidFill>
                <a:effectLst/>
                <a:latin typeface="+mn-lt"/>
                <a:ea typeface="+mn-ea"/>
                <a:cs typeface="+mn-cs"/>
              </a:rPr>
              <a:t> 1.5 kan aangebracht worden als een argument waarbij procesbegeleiders mondzorg een meerwaarde kunnen vormen: contacten leggen met tandartsen in de buurt voor een vlottere doorverwijzing. </a:t>
            </a:r>
            <a:endParaRPr lang="nl-BE" sz="1200" kern="1200">
              <a:solidFill>
                <a:schemeClr val="tx1"/>
              </a:solidFill>
              <a:effectLst/>
              <a:latin typeface="+mn-lt"/>
              <a:ea typeface="+mn-ea"/>
              <a:cs typeface="+mn-cs"/>
            </a:endParaRPr>
          </a:p>
          <a:p>
            <a:endParaRPr lang="nl-BE"/>
          </a:p>
          <a:p>
            <a:endParaRPr lang="nl-BE"/>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21</a:t>
            </a:fld>
            <a:endParaRPr lang="nl-BE"/>
          </a:p>
        </p:txBody>
      </p:sp>
    </p:spTree>
    <p:extLst>
      <p:ext uri="{BB962C8B-B14F-4D97-AF65-F5344CB8AC3E}">
        <p14:creationId xmlns:p14="http://schemas.microsoft.com/office/powerpoint/2010/main" val="390878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Voorbeeld ingevulde gezondheidsmatrix</a:t>
            </a:r>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23</a:t>
            </a:fld>
            <a:endParaRPr lang="nl-BE"/>
          </a:p>
        </p:txBody>
      </p:sp>
    </p:spTree>
    <p:extLst>
      <p:ext uri="{BB962C8B-B14F-4D97-AF65-F5344CB8AC3E}">
        <p14:creationId xmlns:p14="http://schemas.microsoft.com/office/powerpoint/2010/main" val="242643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4"/>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25</a:t>
            </a:fld>
            <a:endParaRPr lang="nl-BE"/>
          </a:p>
        </p:txBody>
      </p:sp>
    </p:spTree>
    <p:extLst>
      <p:ext uri="{BB962C8B-B14F-4D97-AF65-F5344CB8AC3E}">
        <p14:creationId xmlns:p14="http://schemas.microsoft.com/office/powerpoint/2010/main" val="277053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27</a:t>
            </a:fld>
            <a:endParaRPr lang="nl-BE"/>
          </a:p>
        </p:txBody>
      </p:sp>
    </p:spTree>
    <p:extLst>
      <p:ext uri="{BB962C8B-B14F-4D97-AF65-F5344CB8AC3E}">
        <p14:creationId xmlns:p14="http://schemas.microsoft.com/office/powerpoint/2010/main" val="398438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29</a:t>
            </a:fld>
            <a:endParaRPr lang="nl-BE"/>
          </a:p>
        </p:txBody>
      </p:sp>
    </p:spTree>
    <p:extLst>
      <p:ext uri="{BB962C8B-B14F-4D97-AF65-F5344CB8AC3E}">
        <p14:creationId xmlns:p14="http://schemas.microsoft.com/office/powerpoint/2010/main" val="105372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Heeft de organisatie al stappen ondernomen?</a:t>
            </a:r>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30</a:t>
            </a:fld>
            <a:endParaRPr lang="nl-BE"/>
          </a:p>
        </p:txBody>
      </p:sp>
    </p:spTree>
    <p:extLst>
      <p:ext uri="{BB962C8B-B14F-4D97-AF65-F5344CB8AC3E}">
        <p14:creationId xmlns:p14="http://schemas.microsoft.com/office/powerpoint/2010/main" val="251697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de opleiding van het mondzorgteam kan een certificaat verkregen worden.</a:t>
            </a:r>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32</a:t>
            </a:fld>
            <a:endParaRPr lang="nl-BE"/>
          </a:p>
        </p:txBody>
      </p:sp>
    </p:spTree>
    <p:extLst>
      <p:ext uri="{BB962C8B-B14F-4D97-AF65-F5344CB8AC3E}">
        <p14:creationId xmlns:p14="http://schemas.microsoft.com/office/powerpoint/2010/main" val="275671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Het is van</a:t>
            </a:r>
            <a:r>
              <a:rPr lang="nl-BE" baseline="0"/>
              <a:t> belang dat trekkers op afdelingsniveau geselecteerd worden op hun motivatie en drive. Ook hun positie in de groep collega’s kan van belang zijn! Per afdeling staat of valt het mondzorgbeleid door een klein aantal gemotiveerde of eerder negatief ingestelde mensen. </a:t>
            </a:r>
          </a:p>
          <a:p>
            <a:r>
              <a:rPr lang="nl-BE" baseline="0"/>
              <a:t>Chinese vrijwilligers en het project ‘geven’ aan de mensen die ‘nog geen project’ hebben is meestal geen goed idee. Zeker om de eerste drempels te overwinnen hebben we eerder standvastige en sterkere persoonlijkheden nodig.  </a:t>
            </a:r>
            <a:endParaRPr lang="nl-BE"/>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34</a:t>
            </a:fld>
            <a:endParaRPr lang="nl-BE"/>
          </a:p>
        </p:txBody>
      </p:sp>
    </p:spTree>
    <p:extLst>
      <p:ext uri="{BB962C8B-B14F-4D97-AF65-F5344CB8AC3E}">
        <p14:creationId xmlns:p14="http://schemas.microsoft.com/office/powerpoint/2010/main" val="241703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Tenslotte moeten er stappen ondernomen worden voor het scheppen van het juiste klimaat en het kiezen van een gepast moment om de implementatie te starten. Uit het ABRIM-onderzoek bleek dat de vakantieperiode voor veel WZC een bedreiging vormt voor de voortgang van het implementatieproces. Tevens moet men er op bedacht zijn niet te veel innovatieve zorgprocessen ineens door te voeren. Bij de start van </a:t>
            </a:r>
            <a:r>
              <a:rPr lang="nl-BE" sz="1200" i="1" kern="1200" dirty="0">
                <a:solidFill>
                  <a:schemeClr val="tx1"/>
                </a:solidFill>
                <a:effectLst/>
                <a:latin typeface="+mn-lt"/>
                <a:ea typeface="+mn-ea"/>
                <a:cs typeface="+mn-cs"/>
              </a:rPr>
              <a:t>De Mondzorglijn</a:t>
            </a:r>
            <a:r>
              <a:rPr lang="nl-BE" sz="1200" kern="1200" dirty="0">
                <a:solidFill>
                  <a:schemeClr val="tx1"/>
                </a:solidFill>
                <a:effectLst/>
                <a:latin typeface="+mn-lt"/>
                <a:ea typeface="+mn-ea"/>
                <a:cs typeface="+mn-cs"/>
              </a:rPr>
              <a:t> is het van belang dat er geen andere projecten in de opstartfase zitten in dezelfde zorgorganisatie</a:t>
            </a:r>
            <a:r>
              <a:rPr lang="nl-BE" dirty="0">
                <a:effectLst/>
              </a:rPr>
              <a:t> </a:t>
            </a:r>
            <a:r>
              <a:rPr lang="nl-BE" sz="1200" kern="1200" dirty="0">
                <a:solidFill>
                  <a:schemeClr val="tx1"/>
                </a:solidFill>
                <a:effectLst/>
                <a:latin typeface="+mn-lt"/>
                <a:ea typeface="+mn-ea"/>
                <a:cs typeface="+mn-cs"/>
              </a:rPr>
              <a:t>De Visschere L, de Baat C, De Meyer L, van der Putten G-J, Peeters B, </a:t>
            </a:r>
            <a:r>
              <a:rPr lang="nl-BE" sz="1200" kern="1200" dirty="0" err="1">
                <a:solidFill>
                  <a:schemeClr val="tx1"/>
                </a:solidFill>
                <a:effectLst/>
                <a:latin typeface="+mn-lt"/>
                <a:ea typeface="+mn-ea"/>
                <a:cs typeface="+mn-cs"/>
              </a:rPr>
              <a:t>Söderfelt</a:t>
            </a:r>
            <a:r>
              <a:rPr lang="nl-BE" sz="1200" kern="1200" dirty="0">
                <a:solidFill>
                  <a:schemeClr val="tx1"/>
                </a:solidFill>
                <a:effectLst/>
                <a:latin typeface="+mn-lt"/>
                <a:ea typeface="+mn-ea"/>
                <a:cs typeface="+mn-cs"/>
              </a:rPr>
              <a:t> B, et al. </a:t>
            </a:r>
            <a:r>
              <a:rPr lang="en-GB" sz="1200" kern="1200" dirty="0">
                <a:solidFill>
                  <a:schemeClr val="tx1"/>
                </a:solidFill>
                <a:effectLst/>
                <a:latin typeface="+mn-lt"/>
                <a:ea typeface="+mn-ea"/>
                <a:cs typeface="+mn-cs"/>
              </a:rPr>
              <a:t>The integration of oral health care into day-to-day care in nursing homes: a qualitative study. </a:t>
            </a:r>
            <a:r>
              <a:rPr lang="nl-BE" sz="1200" i="1" kern="1200" dirty="0" err="1">
                <a:solidFill>
                  <a:schemeClr val="tx1"/>
                </a:solidFill>
                <a:effectLst/>
                <a:latin typeface="+mn-lt"/>
                <a:ea typeface="+mn-ea"/>
                <a:cs typeface="+mn-cs"/>
              </a:rPr>
              <a:t>Gerodontology</a:t>
            </a:r>
            <a:r>
              <a:rPr lang="nl-BE" sz="1200" kern="1200" dirty="0">
                <a:solidFill>
                  <a:schemeClr val="tx1"/>
                </a:solidFill>
                <a:effectLst/>
                <a:latin typeface="+mn-lt"/>
                <a:ea typeface="+mn-ea"/>
                <a:cs typeface="+mn-cs"/>
              </a:rPr>
              <a:t> 2015</a:t>
            </a:r>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38</a:t>
            </a:fld>
            <a:endParaRPr lang="nl-BE"/>
          </a:p>
        </p:txBody>
      </p:sp>
    </p:spTree>
    <p:extLst>
      <p:ext uri="{BB962C8B-B14F-4D97-AF65-F5344CB8AC3E}">
        <p14:creationId xmlns:p14="http://schemas.microsoft.com/office/powerpoint/2010/main" val="211981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is een vreemd gegeven dat</a:t>
            </a:r>
            <a:r>
              <a:rPr lang="nl-BE" baseline="0" dirty="0"/>
              <a:t> tandartsen en huisartsen bijna apart opereren. Er wordt weinig overlegd. Tandartsen zien ook zeer weinig andere beroepen, zoals verpleegkundigen, </a:t>
            </a:r>
            <a:r>
              <a:rPr lang="nl-BE" baseline="0" dirty="0" err="1"/>
              <a:t>dietisten</a:t>
            </a:r>
            <a:r>
              <a:rPr lang="nl-BE" baseline="0" dirty="0"/>
              <a:t>, logopedisten etc. </a:t>
            </a:r>
          </a:p>
          <a:p>
            <a:r>
              <a:rPr lang="nl-BE" baseline="0" dirty="0"/>
              <a:t>We kunnen de mond niet apart zien van het volledig lichaam, mondgezondheid is deel van de algemene gezondheid. Hoog tijd dat we ‘de mond’ terug in het lichaam plaatsen! </a:t>
            </a:r>
          </a:p>
          <a:p>
            <a:r>
              <a:rPr lang="nl-BE" baseline="0" dirty="0"/>
              <a:t>Deze slide dient als om kort even de meest wetenschappelijk bewezen linken tussen de algemene en de mondgezondheid te schetsen. </a:t>
            </a:r>
          </a:p>
          <a:p>
            <a:pPr marL="228600" indent="-228600">
              <a:buAutoNum type="arabicPeriod"/>
            </a:pPr>
            <a:r>
              <a:rPr lang="nl-BE" baseline="0" dirty="0"/>
              <a:t>Aspiratie pneumonie is een erg vaak voorkomende, en vaak ook dodelijke infectie, bij bewoners in </a:t>
            </a:r>
            <a:r>
              <a:rPr lang="nl-BE" baseline="0" dirty="0" err="1"/>
              <a:t>wzc</a:t>
            </a:r>
            <a:r>
              <a:rPr lang="nl-BE" baseline="0" dirty="0"/>
              <a:t>. Een van de risicofactoren van het ontwikkelen van aspiratie pneumoniae is het hebben van een slechte mondgezondheid. De grote bacteriële load die zich in de mond bevindt door een gebrek aan goede mondhygiëne kan geïnhaleerd worden en infectie veroorzaken in kwetsbare ouderen. Bij een goede mondzorg kan het risico op het ontwikkelen van deze longontstekingen, én de mortaliteit hiervan dalen. </a:t>
            </a:r>
          </a:p>
          <a:p>
            <a:pPr marL="228600" indent="-228600">
              <a:buAutoNum type="arabicPeriod"/>
            </a:pPr>
            <a:r>
              <a:rPr lang="nl-BE" baseline="0" dirty="0"/>
              <a:t>Diabetes Mellitus heeft een zeer nauwe, wederkerige band met parodontitis. Dit is een ernstige tandvlees en tandbotontsteking, waarbij de mond chronisch ontsteekt. In een vergevorderd stadium komen de tanden losser te zitten. Hier zien we zeer duidelijk dat de diabetes moeilijker te reguleren valt wanneer de persoon ook aan parodontitis lijdt. Omgekeerd is de parodontitis vaak ernstiger en uitgebreider dan bij mensen zonder diabetes (of goed gereguleerde diabetes). Tandheelkundige behandeling van deze ziekte kan de mortaliteit doen dalen bij </a:t>
            </a:r>
            <a:r>
              <a:rPr lang="nl-BE" baseline="0" dirty="0" err="1"/>
              <a:t>diabetespatienten</a:t>
            </a:r>
            <a:r>
              <a:rPr lang="nl-BE" baseline="0" dirty="0"/>
              <a:t>. </a:t>
            </a:r>
          </a:p>
          <a:p>
            <a:pPr marL="228600" indent="-228600">
              <a:buAutoNum type="arabicPeriod"/>
            </a:pPr>
            <a:r>
              <a:rPr lang="nl-BE" baseline="0" dirty="0"/>
              <a:t>Tussen diezelfde parodontitis en artherosclerose werd er ook een duidelijk wetenschappelijk bewijs gevonden. Mensen met parodontitis hadden meer kans op negatieve uitkomsten, zoals </a:t>
            </a:r>
            <a:r>
              <a:rPr lang="nl-BE" baseline="0" dirty="0" err="1"/>
              <a:t>embolen</a:t>
            </a:r>
            <a:r>
              <a:rPr lang="nl-BE" baseline="0" dirty="0"/>
              <a:t> en hartinfarcten. </a:t>
            </a:r>
          </a:p>
          <a:p>
            <a:pPr marL="228600" indent="-228600">
              <a:buAutoNum type="arabicPeriod"/>
            </a:pPr>
            <a:r>
              <a:rPr lang="nl-BE" baseline="0" dirty="0"/>
              <a:t>Hoewel het vergezocht lijkt kan er een echte link gevonden worden tussen het ontstaan en het verder ontwikkelen van dementie en een slechte mondgezondheid. Een Amerikaanse studie (Paganini-hill,2012) heeft bv. 20 jaar lang een groep mensen gevolgd, hieruit bleek dat de mensen met een slecht kauwvermogen, weinig of geen natuurlijke tanden en geen tandvervanging een veel groter risico hadden op het later ontwikkelen van dementie. </a:t>
            </a:r>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7</a:t>
            </a:fld>
            <a:endParaRPr lang="nl-BE"/>
          </a:p>
        </p:txBody>
      </p:sp>
    </p:spTree>
    <p:extLst>
      <p:ext uri="{BB962C8B-B14F-4D97-AF65-F5344CB8AC3E}">
        <p14:creationId xmlns:p14="http://schemas.microsoft.com/office/powerpoint/2010/main" val="19040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je ook kan meegeven</a:t>
            </a:r>
            <a:r>
              <a:rPr lang="nl-BE" baseline="0" dirty="0"/>
              <a:t> als een waarschuwing voor de toekomst: </a:t>
            </a:r>
          </a:p>
          <a:p>
            <a:pPr marL="171450" indent="-171450">
              <a:buFontTx/>
              <a:buChar char="-"/>
            </a:pPr>
            <a:r>
              <a:rPr lang="nl-BE" baseline="0" dirty="0"/>
              <a:t>Vroeger was het aantal </a:t>
            </a:r>
            <a:r>
              <a:rPr lang="nl-BE" baseline="0" dirty="0" err="1"/>
              <a:t>edentaten</a:t>
            </a:r>
            <a:r>
              <a:rPr lang="nl-BE" baseline="0" dirty="0"/>
              <a:t> nog erg groot. Minder natuurlijke tanden om te poetsen.</a:t>
            </a:r>
          </a:p>
          <a:p>
            <a:pPr marL="171450" indent="-171450">
              <a:buFontTx/>
              <a:buChar char="-"/>
            </a:pPr>
            <a:r>
              <a:rPr lang="nl-BE" baseline="0" dirty="0"/>
              <a:t>We zien het aantal volledig tandelozen dalen, meer en meer ouderen komen nu in het WZC met natuurlijke tanden. In de generaties die nu eraan zitten te komen zal de situatie vaak nog ingewikkelder zijn; implantaten, bruggen, overkappingsprotheses. –&gt; nu al actie ondernemen. </a:t>
            </a:r>
          </a:p>
          <a:p>
            <a:pPr marL="171450" indent="-171450">
              <a:buFontTx/>
              <a:buChar char="-"/>
            </a:pPr>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9</a:t>
            </a:fld>
            <a:endParaRPr lang="nl-BE"/>
          </a:p>
        </p:txBody>
      </p:sp>
    </p:spTree>
    <p:extLst>
      <p:ext uri="{BB962C8B-B14F-4D97-AF65-F5344CB8AC3E}">
        <p14:creationId xmlns:p14="http://schemas.microsoft.com/office/powerpoint/2010/main" val="90040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10</a:t>
            </a:fld>
            <a:endParaRPr lang="nl-BE"/>
          </a:p>
        </p:txBody>
      </p:sp>
    </p:spTree>
    <p:extLst>
      <p:ext uri="{BB962C8B-B14F-4D97-AF65-F5344CB8AC3E}">
        <p14:creationId xmlns:p14="http://schemas.microsoft.com/office/powerpoint/2010/main" val="104385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11</a:t>
            </a:fld>
            <a:endParaRPr lang="nl-BE"/>
          </a:p>
        </p:txBody>
      </p:sp>
    </p:spTree>
    <p:extLst>
      <p:ext uri="{BB962C8B-B14F-4D97-AF65-F5344CB8AC3E}">
        <p14:creationId xmlns:p14="http://schemas.microsoft.com/office/powerpoint/2010/main" val="266854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https://www.riziv.fgov.be/nl/publicaties/Paginas/mondzorg-bijzondere-noden.aspx</a:t>
            </a:r>
          </a:p>
        </p:txBody>
      </p:sp>
      <p:sp>
        <p:nvSpPr>
          <p:cNvPr id="4" name="Slide Number Placeholder 3"/>
          <p:cNvSpPr>
            <a:spLocks noGrp="1"/>
          </p:cNvSpPr>
          <p:nvPr>
            <p:ph type="sldNum" sz="quarter" idx="5"/>
          </p:nvPr>
        </p:nvSpPr>
        <p:spPr/>
        <p:txBody>
          <a:bodyPr/>
          <a:lstStyle/>
          <a:p>
            <a:fld id="{FF59BCD5-B931-4A22-BCF1-D32B52D24EAF}" type="slidenum">
              <a:rPr lang="nl-BE" smtClean="0"/>
              <a:t>12</a:t>
            </a:fld>
            <a:endParaRPr lang="nl-BE"/>
          </a:p>
        </p:txBody>
      </p:sp>
    </p:spTree>
    <p:extLst>
      <p:ext uri="{BB962C8B-B14F-4D97-AF65-F5344CB8AC3E}">
        <p14:creationId xmlns:p14="http://schemas.microsoft.com/office/powerpoint/2010/main" val="396365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Meer informatie vind je op www.gezondemond.be</a:t>
            </a:r>
          </a:p>
        </p:txBody>
      </p:sp>
      <p:sp>
        <p:nvSpPr>
          <p:cNvPr id="4" name="Slide Number Placeholder 3"/>
          <p:cNvSpPr>
            <a:spLocks noGrp="1"/>
          </p:cNvSpPr>
          <p:nvPr>
            <p:ph type="sldNum" sz="quarter" idx="5"/>
          </p:nvPr>
        </p:nvSpPr>
        <p:spPr/>
        <p:txBody>
          <a:bodyPr/>
          <a:lstStyle/>
          <a:p>
            <a:fld id="{FF59BCD5-B931-4A22-BCF1-D32B52D24EAF}" type="slidenum">
              <a:rPr lang="nl-BE" smtClean="0"/>
              <a:t>13</a:t>
            </a:fld>
            <a:endParaRPr lang="nl-BE"/>
          </a:p>
        </p:txBody>
      </p:sp>
    </p:spTree>
    <p:extLst>
      <p:ext uri="{BB962C8B-B14F-4D97-AF65-F5344CB8AC3E}">
        <p14:creationId xmlns:p14="http://schemas.microsoft.com/office/powerpoint/2010/main" val="268182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chemeClr val="accent2"/>
              </a:buClr>
              <a:buFont typeface="Bryant Pro Bold" panose="020B0503040000020003" pitchFamily="34" charset="0"/>
              <a:buNone/>
            </a:pPr>
            <a:r>
              <a:rPr lang="nl-BE" dirty="0"/>
              <a:t>Hier mag je nog eens de nadruk</a:t>
            </a:r>
            <a:r>
              <a:rPr lang="nl-BE" baseline="0" dirty="0"/>
              <a:t> op leggen, op een positieve manier: p</a:t>
            </a:r>
            <a:r>
              <a:rPr lang="nl-BE" dirty="0"/>
              <a:t>rocesbegeleider, GEEN procesuitvoerder</a:t>
            </a:r>
          </a:p>
          <a:p>
            <a:pPr marL="506413" lvl="1" indent="-228600">
              <a:lnSpc>
                <a:spcPct val="120000"/>
              </a:lnSpc>
              <a:spcBef>
                <a:spcPts val="0"/>
              </a:spcBef>
              <a:buClr>
                <a:schemeClr val="accent2"/>
              </a:buClr>
              <a:buFont typeface="Bryant Pro Bold" panose="020B0503040000020003" pitchFamily="34" charset="0"/>
              <a:buChar char="&gt;"/>
            </a:pPr>
            <a:r>
              <a:rPr lang="nl-BE" sz="1900" dirty="0"/>
              <a:t>Informerend</a:t>
            </a:r>
          </a:p>
          <a:p>
            <a:pPr marL="506413" lvl="1" indent="-228600">
              <a:lnSpc>
                <a:spcPct val="120000"/>
              </a:lnSpc>
              <a:spcBef>
                <a:spcPts val="0"/>
              </a:spcBef>
              <a:buClr>
                <a:schemeClr val="accent2"/>
              </a:buClr>
              <a:buFont typeface="Bryant Pro Bold" panose="020B0503040000020003" pitchFamily="34" charset="0"/>
              <a:buChar char="&gt;"/>
            </a:pPr>
            <a:r>
              <a:rPr lang="nl-BE" sz="1900" dirty="0"/>
              <a:t>Motiverend</a:t>
            </a:r>
          </a:p>
          <a:p>
            <a:pPr marL="506413" lvl="1" indent="-228600">
              <a:lnSpc>
                <a:spcPct val="120000"/>
              </a:lnSpc>
              <a:spcBef>
                <a:spcPts val="0"/>
              </a:spcBef>
              <a:buClr>
                <a:schemeClr val="accent2"/>
              </a:buClr>
              <a:buFont typeface="Bryant Pro Bold" panose="020B0503040000020003" pitchFamily="34" charset="0"/>
              <a:buChar char="&gt;"/>
            </a:pPr>
            <a:r>
              <a:rPr lang="nl-BE" sz="1900" dirty="0"/>
              <a:t>Observerend</a:t>
            </a:r>
          </a:p>
          <a:p>
            <a:pPr marL="506413" lvl="1" indent="-228600">
              <a:lnSpc>
                <a:spcPct val="120000"/>
              </a:lnSpc>
              <a:spcBef>
                <a:spcPts val="0"/>
              </a:spcBef>
              <a:buClr>
                <a:schemeClr val="accent2"/>
              </a:buClr>
              <a:buFont typeface="Bryant Pro Bold" panose="020B0503040000020003" pitchFamily="34" charset="0"/>
              <a:buChar char="&gt;"/>
            </a:pPr>
            <a:r>
              <a:rPr lang="nl-BE" sz="1900" dirty="0"/>
              <a:t>Ondersteunend</a:t>
            </a:r>
          </a:p>
          <a:p>
            <a:pPr marL="506413" lvl="1" indent="-228600">
              <a:lnSpc>
                <a:spcPct val="120000"/>
              </a:lnSpc>
              <a:spcBef>
                <a:spcPts val="0"/>
              </a:spcBef>
              <a:buClr>
                <a:schemeClr val="accent2"/>
              </a:buClr>
              <a:buFont typeface="Bryant Pro Bold" panose="020B0503040000020003" pitchFamily="34" charset="0"/>
              <a:buChar char="&gt;"/>
            </a:pPr>
            <a:r>
              <a:rPr lang="nl-BE" sz="1900" dirty="0"/>
              <a:t>Feedback</a:t>
            </a:r>
          </a:p>
          <a:p>
            <a:pPr marL="506413" lvl="1" indent="-228600">
              <a:lnSpc>
                <a:spcPct val="120000"/>
              </a:lnSpc>
              <a:spcBef>
                <a:spcPts val="0"/>
              </a:spcBef>
              <a:buClr>
                <a:schemeClr val="accent2"/>
              </a:buClr>
              <a:buFont typeface="Bryant Pro Bold" panose="020B0503040000020003" pitchFamily="34" charset="0"/>
              <a:buChar char="&gt;"/>
            </a:pPr>
            <a:endParaRPr lang="nl-BE" sz="1900" dirty="0"/>
          </a:p>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16</a:t>
            </a:fld>
            <a:endParaRPr lang="nl-BE"/>
          </a:p>
        </p:txBody>
      </p:sp>
    </p:spTree>
    <p:extLst>
      <p:ext uri="{BB962C8B-B14F-4D97-AF65-F5344CB8AC3E}">
        <p14:creationId xmlns:p14="http://schemas.microsoft.com/office/powerpoint/2010/main" val="180789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FF59BCD5-B931-4A22-BCF1-D32B52D24EAF}" type="slidenum">
              <a:rPr lang="nl-BE" smtClean="0"/>
              <a:t>18</a:t>
            </a:fld>
            <a:endParaRPr lang="nl-BE"/>
          </a:p>
        </p:txBody>
      </p:sp>
    </p:spTree>
    <p:extLst>
      <p:ext uri="{BB962C8B-B14F-4D97-AF65-F5344CB8AC3E}">
        <p14:creationId xmlns:p14="http://schemas.microsoft.com/office/powerpoint/2010/main" val="4159924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clrChange>
              <a:clrFrom>
                <a:srgbClr val="00A6E4"/>
              </a:clrFrom>
              <a:clrTo>
                <a:srgbClr val="00A6E4">
                  <a:alpha val="0"/>
                </a:srgbClr>
              </a:clrTo>
            </a:clrChange>
            <a:extLst>
              <a:ext uri="{28A0092B-C50C-407E-A947-70E740481C1C}">
                <a14:useLocalDpi xmlns:a14="http://schemas.microsoft.com/office/drawing/2010/main" val="0"/>
              </a:ext>
            </a:extLst>
          </a:blip>
          <a:srcRect l="29457" t="32673" r="29528" b="26570"/>
          <a:stretch/>
        </p:blipFill>
        <p:spPr>
          <a:xfrm>
            <a:off x="4029740" y="2307266"/>
            <a:ext cx="4125432" cy="2562446"/>
          </a:xfrm>
          <a:prstGeom prst="rect">
            <a:avLst/>
          </a:prstGeom>
        </p:spPr>
      </p:pic>
    </p:spTree>
    <p:extLst>
      <p:ext uri="{BB962C8B-B14F-4D97-AF65-F5344CB8AC3E}">
        <p14:creationId xmlns:p14="http://schemas.microsoft.com/office/powerpoint/2010/main" val="29375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ogo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0102394-594B-4C6C-883C-473D15BE5690}" type="slidenum">
              <a:rPr lang="nl-BE" smtClean="0"/>
              <a:t>‹nr.›</a:t>
            </a:fld>
            <a:endParaRPr lang="nl-BE"/>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spTree>
    <p:extLst>
      <p:ext uri="{BB962C8B-B14F-4D97-AF65-F5344CB8AC3E}">
        <p14:creationId xmlns:p14="http://schemas.microsoft.com/office/powerpoint/2010/main" val="167292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n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52984"/>
            <a:ext cx="10058400" cy="6287254"/>
          </a:xfrm>
          <a:prstGeom prst="rect">
            <a:avLst/>
          </a:prstGeom>
        </p:spPr>
      </p:pic>
    </p:spTree>
    <p:extLst>
      <p:ext uri="{BB962C8B-B14F-4D97-AF65-F5344CB8AC3E}">
        <p14:creationId xmlns:p14="http://schemas.microsoft.com/office/powerpoint/2010/main" val="363248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with address">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clrChange>
              <a:clrFrom>
                <a:srgbClr val="00A6E4"/>
              </a:clrFrom>
              <a:clrTo>
                <a:srgbClr val="00A6E4">
                  <a:alpha val="0"/>
                </a:srgbClr>
              </a:clrTo>
            </a:clrChange>
            <a:extLst>
              <a:ext uri="{28A0092B-C50C-407E-A947-70E740481C1C}">
                <a14:useLocalDpi xmlns:a14="http://schemas.microsoft.com/office/drawing/2010/main" val="0"/>
              </a:ext>
            </a:extLst>
          </a:blip>
          <a:srcRect l="29457" t="32673" r="29528" b="26570"/>
          <a:stretch/>
        </p:blipFill>
        <p:spPr>
          <a:xfrm>
            <a:off x="4029740" y="1748009"/>
            <a:ext cx="4125432" cy="2562446"/>
          </a:xfrm>
          <a:prstGeom prst="rect">
            <a:avLst/>
          </a:prstGeom>
        </p:spPr>
      </p:pic>
      <p:grpSp>
        <p:nvGrpSpPr>
          <p:cNvPr id="3" name="Group 2"/>
          <p:cNvGrpSpPr/>
          <p:nvPr/>
        </p:nvGrpSpPr>
        <p:grpSpPr>
          <a:xfrm>
            <a:off x="3698132" y="5272999"/>
            <a:ext cx="4795736" cy="341974"/>
            <a:chOff x="3698132" y="5349199"/>
            <a:chExt cx="4795736" cy="341974"/>
          </a:xfrm>
        </p:grpSpPr>
        <p:sp>
          <p:nvSpPr>
            <p:cNvPr id="4" name="TextBox 3"/>
            <p:cNvSpPr txBox="1"/>
            <p:nvPr/>
          </p:nvSpPr>
          <p:spPr>
            <a:xfrm>
              <a:off x="3698132" y="5349199"/>
              <a:ext cx="4795736" cy="341974"/>
            </a:xfrm>
            <a:prstGeom prst="rect">
              <a:avLst/>
            </a:prstGeom>
            <a:noFill/>
          </p:spPr>
          <p:txBody>
            <a:bodyPr wrap="square" lIns="0" tIns="0" rIns="0" bIns="0" rtlCol="0">
              <a:noAutofit/>
            </a:bodyPr>
            <a:lstStyle/>
            <a:p>
              <a:pPr algn="ctr">
                <a:lnSpc>
                  <a:spcPct val="130000"/>
                </a:lnSpc>
              </a:pPr>
              <a:r>
                <a:rPr lang="en-US" sz="1100" b="1" dirty="0" err="1">
                  <a:solidFill>
                    <a:schemeClr val="bg1"/>
                  </a:solidFill>
                </a:rPr>
                <a:t>Vrijheidslaan</a:t>
              </a:r>
              <a:r>
                <a:rPr lang="en-US" sz="1100" b="1" dirty="0">
                  <a:solidFill>
                    <a:schemeClr val="bg1"/>
                  </a:solidFill>
                </a:rPr>
                <a:t> 61  </a:t>
              </a:r>
              <a:r>
                <a:rPr lang="en-US" sz="1100" b="1" baseline="0" dirty="0">
                  <a:solidFill>
                    <a:schemeClr val="bg1"/>
                  </a:solidFill>
                </a:rPr>
                <a:t>  </a:t>
              </a:r>
              <a:r>
                <a:rPr lang="en-US" sz="1100" b="1" dirty="0">
                  <a:solidFill>
                    <a:schemeClr val="bg1"/>
                  </a:solidFill>
                </a:rPr>
                <a:t>1081 Brussel</a:t>
              </a:r>
              <a:r>
                <a:rPr lang="en-US" sz="1100" b="1" baseline="0" dirty="0">
                  <a:solidFill>
                    <a:schemeClr val="bg1"/>
                  </a:solidFill>
                </a:rPr>
                <a:t>    </a:t>
              </a:r>
              <a:r>
                <a:rPr lang="en-US" sz="1100" b="1" dirty="0">
                  <a:solidFill>
                    <a:schemeClr val="bg1"/>
                  </a:solidFill>
                </a:rPr>
                <a:t>T: +32 2 413 00 12</a:t>
              </a:r>
            </a:p>
          </p:txBody>
        </p:sp>
        <p:cxnSp>
          <p:nvCxnSpPr>
            <p:cNvPr id="5" name="Straight Connector 4"/>
            <p:cNvCxnSpPr/>
            <p:nvPr/>
          </p:nvCxnSpPr>
          <p:spPr>
            <a:xfrm>
              <a:off x="5367123" y="5420182"/>
              <a:ext cx="0" cy="7200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95848" y="5420182"/>
              <a:ext cx="0" cy="7200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1827919"/>
      </p:ext>
    </p:extLst>
  </p:cSld>
  <p:clrMapOvr>
    <a:masterClrMapping/>
  </p:clrMapOvr>
  <p:extLst>
    <p:ext uri="{DCECCB84-F9BA-43D5-87BE-67443E8EF086}">
      <p15:sldGuideLst xmlns:p15="http://schemas.microsoft.com/office/powerpoint/2012/main">
        <p15:guide id="1" pos="3318">
          <p15:clr>
            <a:srgbClr val="FBAE40"/>
          </p15:clr>
        </p15:guide>
        <p15:guide id="2" pos="4362">
          <p15:clr>
            <a:srgbClr val="FBAE40"/>
          </p15:clr>
        </p15:guide>
        <p15:guide id="3" orient="horz" pos="3498">
          <p15:clr>
            <a:srgbClr val="FBAE40"/>
          </p15:clr>
        </p15:guide>
        <p15:guide id="4" orient="horz" pos="343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A44DF9D1-1ED2-4DF6-8748-945AA7A522F7}" type="datetimeFigureOut">
              <a:rPr lang="nl-BE" smtClean="0"/>
              <a:t>13/03/2019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0102394-594B-4C6C-883C-473D15BE5690}" type="slidenum">
              <a:rPr lang="nl-BE" smtClean="0"/>
              <a:t>‹nr.›</a:t>
            </a:fld>
            <a:endParaRPr lang="nl-BE"/>
          </a:p>
        </p:txBody>
      </p:sp>
    </p:spTree>
    <p:extLst>
      <p:ext uri="{BB962C8B-B14F-4D97-AF65-F5344CB8AC3E}">
        <p14:creationId xmlns:p14="http://schemas.microsoft.com/office/powerpoint/2010/main" val="400256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9008"/>
          <a:stretch/>
        </p:blipFill>
        <p:spPr>
          <a:xfrm>
            <a:off x="-1" y="0"/>
            <a:ext cx="12057575" cy="6858000"/>
          </a:xfrm>
          <a:prstGeom prst="rect">
            <a:avLst/>
          </a:prstGeom>
        </p:spPr>
      </p:pic>
      <p:sp>
        <p:nvSpPr>
          <p:cNvPr id="2" name="Title 1"/>
          <p:cNvSpPr>
            <a:spLocks noGrp="1"/>
          </p:cNvSpPr>
          <p:nvPr>
            <p:ph type="ctrTitle" hasCustomPrompt="1"/>
          </p:nvPr>
        </p:nvSpPr>
        <p:spPr>
          <a:xfrm>
            <a:off x="2076892" y="2115878"/>
            <a:ext cx="6822559" cy="943125"/>
          </a:xfrm>
        </p:spPr>
        <p:txBody>
          <a:bodyPr anchor="b">
            <a:normAutofit/>
          </a:bodyPr>
          <a:lstStyle>
            <a:lvl1pPr algn="l">
              <a:defRPr sz="3800" b="1">
                <a:solidFill>
                  <a:schemeClr val="bg1"/>
                </a:solidFill>
              </a:defRPr>
            </a:lvl1pPr>
          </a:lstStyle>
          <a:p>
            <a:r>
              <a:rPr lang="en-US" dirty="0" err="1"/>
              <a:t>presentatietitel</a:t>
            </a:r>
            <a:endParaRPr lang="en-US" dirty="0"/>
          </a:p>
        </p:txBody>
      </p:sp>
      <p:sp>
        <p:nvSpPr>
          <p:cNvPr id="3" name="Subtitle 2"/>
          <p:cNvSpPr>
            <a:spLocks noGrp="1"/>
          </p:cNvSpPr>
          <p:nvPr>
            <p:ph type="subTitle" idx="1" hasCustomPrompt="1"/>
          </p:nvPr>
        </p:nvSpPr>
        <p:spPr>
          <a:xfrm>
            <a:off x="2095942" y="2974712"/>
            <a:ext cx="6822559" cy="629725"/>
          </a:xfrm>
        </p:spPr>
        <p:txBody>
          <a:bodyPr>
            <a:normAutofit/>
          </a:bodyPr>
          <a:lstStyle>
            <a:lvl1pPr marL="0" indent="0" algn="l">
              <a:buNone/>
              <a:defRPr sz="20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Presentatiesubtitel</a:t>
            </a:r>
            <a:r>
              <a:rPr lang="en-US" dirty="0"/>
              <a:t> (</a:t>
            </a:r>
            <a:r>
              <a:rPr lang="en-US" dirty="0" err="1"/>
              <a:t>indien</a:t>
            </a:r>
            <a:r>
              <a:rPr lang="en-US" dirty="0"/>
              <a:t> </a:t>
            </a:r>
            <a:r>
              <a:rPr lang="en-US" dirty="0" err="1"/>
              <a:t>nodig</a:t>
            </a:r>
            <a:r>
              <a:rPr lang="en-US" dirty="0"/>
              <a:t>)</a:t>
            </a:r>
          </a:p>
        </p:txBody>
      </p:sp>
      <p:sp>
        <p:nvSpPr>
          <p:cNvPr id="11" name="Text Placeholder 10"/>
          <p:cNvSpPr>
            <a:spLocks noGrp="1"/>
          </p:cNvSpPr>
          <p:nvPr>
            <p:ph type="body" sz="quarter" idx="13" hasCustomPrompt="1"/>
          </p:nvPr>
        </p:nvSpPr>
        <p:spPr>
          <a:xfrm>
            <a:off x="2095500" y="3838353"/>
            <a:ext cx="3516276" cy="1435100"/>
          </a:xfrm>
        </p:spPr>
        <p:txBody>
          <a:bodyPr>
            <a:normAutofit/>
          </a:bodyPr>
          <a:lstStyle>
            <a:lvl1pPr marL="0" indent="0">
              <a:buFontTx/>
              <a:buNone/>
              <a:defRPr sz="1600" b="0" cap="all" baseline="0">
                <a:solidFill>
                  <a:schemeClr val="tx2"/>
                </a:solidFill>
              </a:defRPr>
            </a:lvl1pPr>
          </a:lstStyle>
          <a:p>
            <a:pPr lvl="0"/>
            <a:r>
              <a:rPr lang="en-US" dirty="0"/>
              <a:t>Datum </a:t>
            </a:r>
            <a:r>
              <a:rPr lang="en-US" dirty="0" err="1"/>
              <a:t>en</a:t>
            </a:r>
            <a:r>
              <a:rPr lang="en-US" dirty="0"/>
              <a:t>/of auteur</a:t>
            </a:r>
          </a:p>
        </p:txBody>
      </p:sp>
    </p:spTree>
    <p:extLst>
      <p:ext uri="{BB962C8B-B14F-4D97-AF65-F5344CB8AC3E}">
        <p14:creationId xmlns:p14="http://schemas.microsoft.com/office/powerpoint/2010/main" val="28537730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ontents">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199" y="1407395"/>
            <a:ext cx="7560000" cy="1224000"/>
          </a:xfrm>
        </p:spPr>
        <p:txBody>
          <a:bodyPr anchor="b" anchorCtr="0"/>
          <a:lstStyle>
            <a:lvl1pPr>
              <a:defRPr baseline="0">
                <a:solidFill>
                  <a:schemeClr val="bg1"/>
                </a:solidFill>
              </a:defRPr>
            </a:lvl1pPr>
          </a:lstStyle>
          <a:p>
            <a:r>
              <a:rPr lang="en-US" dirty="0" err="1"/>
              <a:t>Titel</a:t>
            </a:r>
            <a:r>
              <a:rPr lang="en-US" dirty="0"/>
              <a:t> (</a:t>
            </a:r>
            <a:r>
              <a:rPr lang="en-US" dirty="0" err="1"/>
              <a:t>inhoud</a:t>
            </a:r>
            <a:r>
              <a:rPr lang="en-US" dirty="0"/>
              <a:t>, Agenda)</a:t>
            </a:r>
          </a:p>
        </p:txBody>
      </p:sp>
      <p:sp>
        <p:nvSpPr>
          <p:cNvPr id="3" name="Content Placeholder 2"/>
          <p:cNvSpPr>
            <a:spLocks noGrp="1"/>
          </p:cNvSpPr>
          <p:nvPr>
            <p:ph idx="1" hasCustomPrompt="1"/>
          </p:nvPr>
        </p:nvSpPr>
        <p:spPr>
          <a:xfrm>
            <a:off x="1162049" y="3105151"/>
            <a:ext cx="7236149" cy="3008014"/>
          </a:xfrm>
        </p:spPr>
        <p:txBody>
          <a:bodyPr/>
          <a:lstStyle>
            <a:lvl1pPr marL="457200" indent="-457200">
              <a:buFont typeface="+mj-lt"/>
              <a:buAutoNum type="arabicPeriod"/>
              <a:defRPr sz="1600" b="1" cap="all" baseline="0">
                <a:solidFill>
                  <a:schemeClr val="bg1"/>
                </a:solidFill>
              </a:defRPr>
            </a:lvl1pPr>
            <a:lvl2pPr marL="457200" indent="0">
              <a:spcBef>
                <a:spcPts val="0"/>
              </a:spcBef>
              <a:buFontTx/>
              <a:buNone/>
              <a:defRPr sz="1300" cap="all"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cxnSp>
        <p:nvCxnSpPr>
          <p:cNvPr id="10" name="Straight Connector 9"/>
          <p:cNvCxnSpPr/>
          <p:nvPr/>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66790" y="2722422"/>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2" cstate="print">
            <a:clrChange>
              <a:clrFrom>
                <a:srgbClr val="00A6E4"/>
              </a:clrFrom>
              <a:clrTo>
                <a:srgbClr val="00A6E4">
                  <a:alpha val="0"/>
                </a:srgbClr>
              </a:clrTo>
            </a:clrChange>
            <a:extLst>
              <a:ext uri="{28A0092B-C50C-407E-A947-70E740481C1C}">
                <a14:useLocalDpi xmlns:a14="http://schemas.microsoft.com/office/drawing/2010/main" val="0"/>
              </a:ext>
            </a:extLst>
          </a:blip>
          <a:srcRect l="69265" t="12036" r="8007" b="66300"/>
          <a:stretch/>
        </p:blipFill>
        <p:spPr>
          <a:xfrm>
            <a:off x="9105900" y="876300"/>
            <a:ext cx="2286000" cy="1362075"/>
          </a:xfrm>
          <a:prstGeom prst="rect">
            <a:avLst/>
          </a:prstGeom>
        </p:spPr>
      </p:pic>
    </p:spTree>
    <p:extLst>
      <p:ext uri="{BB962C8B-B14F-4D97-AF65-F5344CB8AC3E}">
        <p14:creationId xmlns:p14="http://schemas.microsoft.com/office/powerpoint/2010/main" val="55009656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ek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1209" y="2807880"/>
            <a:ext cx="7560000" cy="1722696"/>
          </a:xfrm>
        </p:spPr>
        <p:txBody>
          <a:bodyPr anchor="b">
            <a:normAutofit/>
          </a:bodyPr>
          <a:lstStyle>
            <a:lvl1pPr>
              <a:defRPr sz="3600">
                <a:solidFill>
                  <a:schemeClr val="tx1"/>
                </a:solidFill>
              </a:defRPr>
            </a:lvl1pPr>
          </a:lstStyle>
          <a:p>
            <a:r>
              <a:rPr lang="en-US" dirty="0" err="1"/>
              <a:t>sectietitel</a:t>
            </a:r>
            <a:endParaRPr lang="en-US" dirty="0"/>
          </a:p>
        </p:txBody>
      </p:sp>
      <p:sp>
        <p:nvSpPr>
          <p:cNvPr id="3" name="Text Placeholder 2"/>
          <p:cNvSpPr>
            <a:spLocks noGrp="1"/>
          </p:cNvSpPr>
          <p:nvPr>
            <p:ph type="body" idx="1" hasCustomPrompt="1"/>
          </p:nvPr>
        </p:nvSpPr>
        <p:spPr>
          <a:xfrm>
            <a:off x="1701207" y="4530758"/>
            <a:ext cx="7560000" cy="1116000"/>
          </a:xfrm>
        </p:spPr>
        <p:txBody>
          <a:bodyPr>
            <a:normAutofit/>
          </a:bodyPr>
          <a:lstStyle>
            <a:lvl1pPr marL="0" indent="0">
              <a:buNone/>
              <a:defRPr sz="1600" b="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sectiesubtitel</a:t>
            </a:r>
            <a:endParaRPr lang="en-US" dirty="0"/>
          </a:p>
        </p:txBody>
      </p:sp>
      <p:sp>
        <p:nvSpPr>
          <p:cNvPr id="10" name="Text Placeholder 9"/>
          <p:cNvSpPr>
            <a:spLocks noGrp="1"/>
          </p:cNvSpPr>
          <p:nvPr>
            <p:ph type="body" sz="quarter" idx="13" hasCustomPrompt="1"/>
          </p:nvPr>
        </p:nvSpPr>
        <p:spPr>
          <a:xfrm>
            <a:off x="-74431" y="3776513"/>
            <a:ext cx="1665288" cy="1489075"/>
          </a:xfrm>
        </p:spPr>
        <p:txBody>
          <a:bodyPr>
            <a:normAutofit/>
          </a:bodyPr>
          <a:lstStyle>
            <a:lvl1pPr marL="0" indent="0" algn="r">
              <a:buFontTx/>
              <a:buNone/>
              <a:defRPr sz="7600" b="0">
                <a:solidFill>
                  <a:schemeClr val="tx2"/>
                </a:solidFill>
              </a:defRPr>
            </a:lvl1pPr>
          </a:lstStyle>
          <a:p>
            <a:pPr lvl="0"/>
            <a:r>
              <a:rPr lang="en-US" dirty="0"/>
              <a:t>#</a:t>
            </a:r>
          </a:p>
        </p:txBody>
      </p:sp>
      <p:cxnSp>
        <p:nvCxnSpPr>
          <p:cNvPr id="12" name="Straight Connector 11"/>
          <p:cNvCxnSpPr/>
          <p:nvPr/>
        </p:nvCxnSpPr>
        <p:spPr>
          <a:xfrm>
            <a:off x="1552360" y="4691521"/>
            <a:ext cx="0" cy="72000"/>
          </a:xfrm>
          <a:prstGeom prst="line">
            <a:avLst/>
          </a:prstGeom>
          <a:ln w="31750" cap="rnd">
            <a:solidFill>
              <a:schemeClr val="accent2"/>
            </a:solidFill>
            <a:roun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69455" t="12187" r="8102" b="66301"/>
          <a:stretch/>
        </p:blipFill>
        <p:spPr>
          <a:xfrm>
            <a:off x="9120518" y="889000"/>
            <a:ext cx="2257425" cy="1352551"/>
          </a:xfrm>
          <a:prstGeom prst="rect">
            <a:avLst/>
          </a:prstGeom>
        </p:spPr>
      </p:pic>
    </p:spTree>
    <p:extLst>
      <p:ext uri="{BB962C8B-B14F-4D97-AF65-F5344CB8AC3E}">
        <p14:creationId xmlns:p14="http://schemas.microsoft.com/office/powerpoint/2010/main" val="113159652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38199" y="211311"/>
            <a:ext cx="9900000" cy="1224000"/>
          </a:xfrm>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0102394-594B-4C6C-883C-473D15BE5690}" type="slidenum">
              <a:rPr lang="nl-BE" smtClean="0"/>
              <a:t>‹nr.›</a:t>
            </a:fld>
            <a:endParaRPr lang="nl-BE"/>
          </a:p>
        </p:txBody>
      </p:sp>
    </p:spTree>
    <p:extLst>
      <p:ext uri="{BB962C8B-B14F-4D97-AF65-F5344CB8AC3E}">
        <p14:creationId xmlns:p14="http://schemas.microsoft.com/office/powerpoint/2010/main" val="84908003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211311"/>
            <a:ext cx="9900000" cy="1224000"/>
          </a:xfrm>
        </p:spPr>
        <p:txBody>
          <a:bodyPr/>
          <a:lstStyle/>
          <a:p>
            <a:r>
              <a:rPr lang="nl-NL"/>
              <a:t>Klik om de stijl te bewerken</a:t>
            </a:r>
            <a:endParaRPr lang="en-US" dirty="0"/>
          </a:p>
        </p:txBody>
      </p:sp>
      <p:sp>
        <p:nvSpPr>
          <p:cNvPr id="3" name="Content Placeholder 2"/>
          <p:cNvSpPr>
            <a:spLocks noGrp="1"/>
          </p:cNvSpPr>
          <p:nvPr>
            <p:ph idx="1"/>
          </p:nvPr>
        </p:nvSpPr>
        <p:spPr>
          <a:xfrm>
            <a:off x="838199" y="2266950"/>
            <a:ext cx="9900000" cy="3946920"/>
          </a:xfrm>
        </p:spPr>
        <p:txBody>
          <a:bodyPr/>
          <a:lstStyle/>
          <a:p>
            <a:pPr lvl="0"/>
            <a:r>
              <a:rPr lang="nl-NL"/>
              <a:t>Klik om de modelstijlen te bewerken</a:t>
            </a:r>
          </a:p>
          <a:p>
            <a:pPr lvl="1"/>
            <a:r>
              <a:rPr lang="nl-NL"/>
              <a:t>Tweede niveau</a:t>
            </a:r>
          </a:p>
          <a:p>
            <a:pPr lvl="2"/>
            <a:r>
              <a:rPr lang="nl-NL"/>
              <a:t>Derde niveau</a:t>
            </a:r>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0102394-594B-4C6C-883C-473D15BE5690}" type="slidenum">
              <a:rPr lang="nl-BE" smtClean="0"/>
              <a:t>‹nr.›</a:t>
            </a:fld>
            <a:endParaRPr lang="nl-BE"/>
          </a:p>
        </p:txBody>
      </p:sp>
      <p:sp>
        <p:nvSpPr>
          <p:cNvPr id="7" name="Text Placeholder 6"/>
          <p:cNvSpPr>
            <a:spLocks noGrp="1"/>
          </p:cNvSpPr>
          <p:nvPr>
            <p:ph type="body" sz="quarter" idx="13" hasCustomPrompt="1"/>
          </p:nvPr>
        </p:nvSpPr>
        <p:spPr>
          <a:xfrm>
            <a:off x="838200" y="1435311"/>
            <a:ext cx="9899650" cy="467356"/>
          </a:xfrm>
        </p:spPr>
        <p:txBody>
          <a:bodyPr>
            <a:normAutofit/>
          </a:bodyPr>
          <a:lstStyle>
            <a:lvl1pPr marL="0" indent="0">
              <a:lnSpc>
                <a:spcPct val="120000"/>
              </a:lnSpc>
              <a:spcBef>
                <a:spcPts val="0"/>
              </a:spcBef>
              <a:buFontTx/>
              <a:buNone/>
              <a:defRPr sz="1600" b="0" cap="all" baseline="0"/>
            </a:lvl1pPr>
          </a:lstStyle>
          <a:p>
            <a:pPr lvl="0"/>
            <a:r>
              <a:rPr lang="en-US" dirty="0"/>
              <a:t>Click to add subtitle</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cxnSp>
        <p:nvCxnSpPr>
          <p:cNvPr id="9" name="Straight Connector 8"/>
          <p:cNvCxnSpPr/>
          <p:nvPr/>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66790" y="1958650"/>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57569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838200" y="1868400"/>
            <a:ext cx="4752000" cy="4348800"/>
          </a:xfrm>
        </p:spPr>
        <p:txBody>
          <a:bodyPr/>
          <a:lstStyle/>
          <a:p>
            <a:pPr lvl="0"/>
            <a:r>
              <a:rPr lang="nl-NL"/>
              <a:t>Klik om de modelstijlen te bewerken</a:t>
            </a:r>
          </a:p>
          <a:p>
            <a:pPr lvl="1"/>
            <a:r>
              <a:rPr lang="nl-NL"/>
              <a:t>Tweede niveau</a:t>
            </a:r>
          </a:p>
          <a:p>
            <a:pPr lvl="2"/>
            <a:r>
              <a:rPr lang="nl-NL"/>
              <a:t>Derde niveau</a:t>
            </a:r>
          </a:p>
        </p:txBody>
      </p:sp>
      <p:sp>
        <p:nvSpPr>
          <p:cNvPr id="4" name="Content Placeholder 3"/>
          <p:cNvSpPr>
            <a:spLocks noGrp="1"/>
          </p:cNvSpPr>
          <p:nvPr>
            <p:ph sz="half" idx="2"/>
          </p:nvPr>
        </p:nvSpPr>
        <p:spPr>
          <a:xfrm>
            <a:off x="5986199" y="1868400"/>
            <a:ext cx="4752000" cy="4348800"/>
          </a:xfrm>
        </p:spPr>
        <p:txBody>
          <a:bodyPr/>
          <a:lstStyle/>
          <a:p>
            <a:pPr lvl="0"/>
            <a:r>
              <a:rPr lang="nl-NL"/>
              <a:t>Klik om de modelstijlen te bewerken</a:t>
            </a:r>
          </a:p>
          <a:p>
            <a:pPr lvl="1"/>
            <a:r>
              <a:rPr lang="nl-NL"/>
              <a:t>Tweede niveau</a:t>
            </a:r>
          </a:p>
          <a:p>
            <a:pPr lvl="2"/>
            <a:r>
              <a:rPr lang="nl-NL"/>
              <a:t>Derde niveau</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0102394-594B-4C6C-883C-473D15BE5690}" type="slidenum">
              <a:rPr lang="nl-BE" smtClean="0"/>
              <a:t>‹nr.›</a:t>
            </a:fld>
            <a:endParaRPr lang="nl-BE"/>
          </a:p>
        </p:txBody>
      </p:sp>
    </p:spTree>
    <p:extLst>
      <p:ext uri="{BB962C8B-B14F-4D97-AF65-F5344CB8AC3E}">
        <p14:creationId xmlns:p14="http://schemas.microsoft.com/office/powerpoint/2010/main" val="412917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and 2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838199" y="211311"/>
            <a:ext cx="8747804" cy="1224000"/>
          </a:xfrm>
        </p:spPr>
        <p:txBody>
          <a:bodyPr/>
          <a:lstStyle/>
          <a:p>
            <a:r>
              <a:rPr lang="nl-NL"/>
              <a:t>Klik om de stijl te bewerken</a:t>
            </a:r>
            <a:endParaRPr lang="en-US" dirty="0"/>
          </a:p>
        </p:txBody>
      </p:sp>
      <p:sp>
        <p:nvSpPr>
          <p:cNvPr id="3" name="Content Placeholder 2"/>
          <p:cNvSpPr>
            <a:spLocks noGrp="1"/>
          </p:cNvSpPr>
          <p:nvPr>
            <p:ph sz="half" idx="1"/>
          </p:nvPr>
        </p:nvSpPr>
        <p:spPr>
          <a:xfrm>
            <a:off x="838200" y="3000375"/>
            <a:ext cx="4140000" cy="3216825"/>
          </a:xfrm>
        </p:spPr>
        <p:txBody>
          <a:bodyPr/>
          <a:lstStyle>
            <a:lvl1pPr marL="0" indent="0">
              <a:lnSpc>
                <a:spcPct val="120000"/>
              </a:lnSpc>
              <a:buFontTx/>
              <a:buNone/>
              <a:defRPr sz="1200" b="0"/>
            </a:lvl1pPr>
            <a:lvl2pPr marL="180975" indent="-180975">
              <a:lnSpc>
                <a:spcPct val="120000"/>
              </a:lnSpc>
              <a:buClr>
                <a:schemeClr val="tx2"/>
              </a:buClr>
              <a:buFont typeface="Arial" panose="020B0604020202020204" pitchFamily="34" charset="0"/>
              <a:buChar char="•"/>
              <a:defRPr sz="1200"/>
            </a:lvl2pPr>
            <a:lvl3pPr marL="361950" indent="-180975">
              <a:lnSpc>
                <a:spcPct val="120000"/>
              </a:lnSpc>
              <a:defRPr sz="1200"/>
            </a:lvl3pPr>
          </a:lstStyle>
          <a:p>
            <a:pPr lvl="0"/>
            <a:r>
              <a:rPr lang="nl-NL"/>
              <a:t>Klik om de modelstijlen te bewerken</a:t>
            </a:r>
          </a:p>
          <a:p>
            <a:pPr lvl="1"/>
            <a:r>
              <a:rPr lang="nl-NL"/>
              <a:t>Tweede niveau</a:t>
            </a:r>
          </a:p>
          <a:p>
            <a:pPr lvl="2"/>
            <a:r>
              <a:rPr lang="nl-NL"/>
              <a:t>Derde niveau</a:t>
            </a:r>
          </a:p>
        </p:txBody>
      </p:sp>
      <p:sp>
        <p:nvSpPr>
          <p:cNvPr id="4" name="Content Placeholder 3"/>
          <p:cNvSpPr>
            <a:spLocks noGrp="1"/>
          </p:cNvSpPr>
          <p:nvPr>
            <p:ph sz="half" idx="2"/>
          </p:nvPr>
        </p:nvSpPr>
        <p:spPr>
          <a:xfrm>
            <a:off x="5446003" y="3000375"/>
            <a:ext cx="4140000" cy="3216825"/>
          </a:xfrm>
        </p:spPr>
        <p:txBody>
          <a:bodyPr>
            <a:normAutofit/>
          </a:bodyPr>
          <a:lstStyle>
            <a:lvl1pPr marL="0" indent="0">
              <a:lnSpc>
                <a:spcPct val="120000"/>
              </a:lnSpc>
              <a:buFontTx/>
              <a:buNone/>
              <a:defRPr sz="1200" b="0"/>
            </a:lvl1pPr>
            <a:lvl2pPr marL="180975" indent="-180975">
              <a:lnSpc>
                <a:spcPct val="120000"/>
              </a:lnSpc>
              <a:buClr>
                <a:schemeClr val="tx2"/>
              </a:buClr>
              <a:buFont typeface="Arial" panose="020B0604020202020204" pitchFamily="34" charset="0"/>
              <a:buChar char="•"/>
              <a:defRPr sz="1200" b="0"/>
            </a:lvl2pPr>
            <a:lvl3pPr marL="361950" indent="-180975">
              <a:lnSpc>
                <a:spcPct val="120000"/>
              </a:lnSpc>
              <a:defRPr sz="1200" b="0"/>
            </a:lvl3pPr>
          </a:lstStyle>
          <a:p>
            <a:pPr lvl="0"/>
            <a:r>
              <a:rPr lang="nl-NL"/>
              <a:t>Klik om de modelstijlen te bewerken</a:t>
            </a:r>
          </a:p>
          <a:p>
            <a:pPr lvl="1"/>
            <a:r>
              <a:rPr lang="nl-NL"/>
              <a:t>Tweede niveau</a:t>
            </a:r>
          </a:p>
          <a:p>
            <a:pPr lvl="2"/>
            <a:r>
              <a:rPr lang="nl-NL"/>
              <a:t>Derde niveau</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0102394-594B-4C6C-883C-473D15BE5690}" type="slidenum">
              <a:rPr lang="nl-BE" smtClean="0"/>
              <a:t>‹nr.›</a:t>
            </a:fld>
            <a:endParaRPr lang="nl-BE"/>
          </a:p>
        </p:txBody>
      </p:sp>
      <p:sp>
        <p:nvSpPr>
          <p:cNvPr id="9" name="Text Placeholder 8"/>
          <p:cNvSpPr>
            <a:spLocks noGrp="1"/>
          </p:cNvSpPr>
          <p:nvPr>
            <p:ph type="body" sz="quarter" idx="13"/>
          </p:nvPr>
        </p:nvSpPr>
        <p:spPr>
          <a:xfrm>
            <a:off x="838201" y="1574461"/>
            <a:ext cx="8750300" cy="1176536"/>
          </a:xfrm>
        </p:spPr>
        <p:txBody>
          <a:bodyPr>
            <a:normAutofit/>
          </a:bodyPr>
          <a:lstStyle>
            <a:lvl1pPr marL="0" indent="0">
              <a:lnSpc>
                <a:spcPct val="120000"/>
              </a:lnSpc>
              <a:buFontTx/>
              <a:buNone/>
              <a:defRPr sz="1200" b="0" cap="all" baseline="0"/>
            </a:lvl1pPr>
          </a:lstStyle>
          <a:p>
            <a:pPr lvl="0"/>
            <a:r>
              <a:rPr lang="nl-NL"/>
              <a:t>Klik om de modelstijlen te bewerken</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cxnSp>
        <p:nvCxnSpPr>
          <p:cNvPr id="11" name="Straight Connector 10"/>
          <p:cNvCxnSpPr/>
          <p:nvPr/>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6790" y="2750997"/>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63778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0102394-594B-4C6C-883C-473D15BE5690}" type="slidenum">
              <a:rPr lang="nl-BE" smtClean="0"/>
              <a:t>‹nr.›</a:t>
            </a:fld>
            <a:endParaRPr lang="nl-BE"/>
          </a:p>
        </p:txBody>
      </p:sp>
    </p:spTree>
    <p:extLst>
      <p:ext uri="{BB962C8B-B14F-4D97-AF65-F5344CB8AC3E}">
        <p14:creationId xmlns:p14="http://schemas.microsoft.com/office/powerpoint/2010/main" val="235566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211311"/>
            <a:ext cx="9900000" cy="1224000"/>
          </a:xfrm>
          <a:prstGeom prst="rect">
            <a:avLst/>
          </a:prstGeom>
        </p:spPr>
        <p:txBody>
          <a:bodyPr vert="horz" lIns="91440" tIns="45720" rIns="91440" bIns="45720" rtlCol="0" anchor="b" anchorCtr="0">
            <a:normAutofit/>
          </a:bodyPr>
          <a:lstStyle/>
          <a:p>
            <a:r>
              <a:rPr lang="nl-NL"/>
              <a:t>Klik om de stijl te bewerken</a:t>
            </a:r>
            <a:endParaRPr lang="en-US" dirty="0"/>
          </a:p>
        </p:txBody>
      </p:sp>
      <p:sp>
        <p:nvSpPr>
          <p:cNvPr id="3" name="Text Placeholder 2"/>
          <p:cNvSpPr>
            <a:spLocks noGrp="1"/>
          </p:cNvSpPr>
          <p:nvPr>
            <p:ph type="body" idx="1"/>
          </p:nvPr>
        </p:nvSpPr>
        <p:spPr>
          <a:xfrm>
            <a:off x="838199" y="1866900"/>
            <a:ext cx="9900000" cy="4346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5" name="Footer Placeholder 4"/>
          <p:cNvSpPr>
            <a:spLocks noGrp="1"/>
          </p:cNvSpPr>
          <p:nvPr>
            <p:ph type="ftr" sz="quarter" idx="3"/>
          </p:nvPr>
        </p:nvSpPr>
        <p:spPr>
          <a:xfrm>
            <a:off x="838199" y="6413500"/>
            <a:ext cx="4114800" cy="365125"/>
          </a:xfrm>
          <a:prstGeom prst="rect">
            <a:avLst/>
          </a:prstGeom>
        </p:spPr>
        <p:txBody>
          <a:bodyPr vert="horz" lIns="91440" tIns="45720" rIns="91440" bIns="45720" rtlCol="0" anchor="ctr"/>
          <a:lstStyle>
            <a:lvl1pPr algn="l">
              <a:defRPr sz="600" cap="all" baseline="0">
                <a:solidFill>
                  <a:schemeClr val="tx1"/>
                </a:solidFill>
              </a:defRPr>
            </a:lvl1pPr>
          </a:lstStyle>
          <a:p>
            <a:endParaRPr lang="nl-BE"/>
          </a:p>
        </p:txBody>
      </p:sp>
      <p:sp>
        <p:nvSpPr>
          <p:cNvPr id="6" name="Slide Number Placeholder 5"/>
          <p:cNvSpPr>
            <a:spLocks noGrp="1"/>
          </p:cNvSpPr>
          <p:nvPr>
            <p:ph type="sldNum" sz="quarter" idx="4"/>
          </p:nvPr>
        </p:nvSpPr>
        <p:spPr>
          <a:xfrm>
            <a:off x="7997825" y="6413500"/>
            <a:ext cx="2743200" cy="365125"/>
          </a:xfrm>
          <a:prstGeom prst="rect">
            <a:avLst/>
          </a:prstGeom>
        </p:spPr>
        <p:txBody>
          <a:bodyPr vert="horz" lIns="91440" tIns="45720" rIns="91440" bIns="45720" rtlCol="0" anchor="ctr"/>
          <a:lstStyle>
            <a:lvl1pPr algn="r">
              <a:defRPr sz="600">
                <a:solidFill>
                  <a:schemeClr val="tx1"/>
                </a:solidFill>
              </a:defRPr>
            </a:lvl1pPr>
          </a:lstStyle>
          <a:p>
            <a:fld id="{80102394-594B-4C6C-883C-473D15BE5690}" type="slidenum">
              <a:rPr lang="nl-BE" smtClean="0"/>
              <a:t>‹nr.›</a:t>
            </a:fld>
            <a:endParaRPr lang="nl-BE"/>
          </a:p>
        </p:txBody>
      </p:sp>
      <p:pic>
        <p:nvPicPr>
          <p:cNvPr id="9" name="Picture 8"/>
          <p:cNvPicPr>
            <a:picLocks noChangeAspect="1"/>
          </p:cNvPicPr>
          <p:nvPr/>
        </p:nvPicPr>
        <p:blipFill rotWithShape="1">
          <a:blip r:embed="rId15" cstate="print">
            <a:extLst>
              <a:ext uri="{28A0092B-C50C-407E-A947-70E740481C1C}">
                <a14:useLocalDpi xmlns:a14="http://schemas.microsoft.com/office/drawing/2010/main" val="0"/>
              </a:ext>
            </a:extLst>
          </a:blip>
          <a:srcRect l="69219" t="12024" r="8054" b="66160"/>
          <a:stretch/>
        </p:blipFill>
        <p:spPr>
          <a:xfrm>
            <a:off x="10662029" y="305136"/>
            <a:ext cx="1116000" cy="669600"/>
          </a:xfrm>
          <a:prstGeom prst="rect">
            <a:avLst/>
          </a:prstGeom>
        </p:spPr>
      </p:pic>
      <p:cxnSp>
        <p:nvCxnSpPr>
          <p:cNvPr id="11" name="Straight Connector 10"/>
          <p:cNvCxnSpPr/>
          <p:nvPr/>
        </p:nvCxnSpPr>
        <p:spPr>
          <a:xfrm>
            <a:off x="966790" y="6248888"/>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6790" y="1588947"/>
            <a:ext cx="2880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939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400" b="1" kern="1200" cap="all"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accent2"/>
        </a:buClr>
        <a:buSzPct val="120000"/>
        <a:buFont typeface="Bryant Pro Bold" panose="020B0503040000020003" pitchFamily="34" charset="0"/>
        <a:buChar char="&gt;"/>
        <a:defRPr sz="2000" b="1" kern="1200">
          <a:solidFill>
            <a:schemeClr val="tx1"/>
          </a:solidFill>
          <a:latin typeface="+mn-lt"/>
          <a:ea typeface="+mn-ea"/>
          <a:cs typeface="+mn-cs"/>
        </a:defRPr>
      </a:lvl1pPr>
      <a:lvl2pPr marL="449263" indent="-179388" algn="l" defTabSz="914400" rtl="0" eaLnBrk="1" latinLnBrk="0" hangingPunct="1">
        <a:lnSpc>
          <a:spcPct val="100000"/>
        </a:lnSpc>
        <a:spcBef>
          <a:spcPts val="600"/>
        </a:spcBef>
        <a:buClr>
          <a:schemeClr val="accent2"/>
        </a:buClr>
        <a:buSzPct val="120000"/>
        <a:buFont typeface="Bryant Pro Bold" panose="020B0503040000020003" pitchFamily="34" charset="0"/>
        <a:buChar char="&gt;"/>
        <a:defRPr sz="1600" kern="1200">
          <a:solidFill>
            <a:schemeClr val="tx1"/>
          </a:solidFill>
          <a:latin typeface="+mn-lt"/>
          <a:ea typeface="+mn-ea"/>
          <a:cs typeface="+mn-cs"/>
        </a:defRPr>
      </a:lvl2pPr>
      <a:lvl3pPr marL="628650" indent="-179388" algn="l" defTabSz="914400" rtl="0" eaLnBrk="1" latinLnBrk="0" hangingPunct="1">
        <a:lnSpc>
          <a:spcPct val="100000"/>
        </a:lnSpc>
        <a:spcBef>
          <a:spcPts val="600"/>
        </a:spcBef>
        <a:buClr>
          <a:schemeClr val="accent2"/>
        </a:buClr>
        <a:buSzPct val="120000"/>
        <a:buFont typeface="Bryant Pro Bold" panose="020B0503040000020003" pitchFamily="34" charset="0"/>
        <a:buChar char="&gt;"/>
        <a:defRPr sz="16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tx2"/>
        </a:buClr>
        <a:buSzPct val="120000"/>
        <a:buFont typeface="Bryant Pro Bold" panose="020B0503040000020003" pitchFamily="34" charset="0"/>
        <a:buChar char="&g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597">
          <p15:clr>
            <a:srgbClr val="F26B43"/>
          </p15:clr>
        </p15:guide>
        <p15:guide id="3" orient="horz" pos="2160">
          <p15:clr>
            <a:srgbClr val="F26B43"/>
          </p15:clr>
        </p15:guide>
        <p15:guide id="4" orient="horz" pos="1230">
          <p15:clr>
            <a:srgbClr val="F26B43"/>
          </p15:clr>
        </p15:guide>
        <p15:guide id="5" orient="horz" pos="822">
          <p15:clr>
            <a:srgbClr val="F26B43"/>
          </p15:clr>
        </p15:guide>
        <p15:guide id="6" pos="6766">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gezondemond.be/" TargetMode="External"/><Relationship Id="rId2" Type="http://schemas.openxmlformats.org/officeDocument/2006/relationships/hyperlink" Target="https://gezondemond.be/projecten/de-mondzorglijn/"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87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probleem?</a:t>
            </a:r>
          </a:p>
        </p:txBody>
      </p:sp>
      <p:sp>
        <p:nvSpPr>
          <p:cNvPr id="3" name="Tijdelijke aanduiding voor inhoud 2"/>
          <p:cNvSpPr>
            <a:spLocks noGrp="1"/>
          </p:cNvSpPr>
          <p:nvPr>
            <p:ph idx="1"/>
          </p:nvPr>
        </p:nvSpPr>
        <p:spPr>
          <a:xfrm>
            <a:off x="838198" y="1866900"/>
            <a:ext cx="11353801" cy="4346970"/>
          </a:xfrm>
        </p:spPr>
        <p:txBody>
          <a:bodyPr>
            <a:normAutofit/>
          </a:bodyPr>
          <a:lstStyle/>
          <a:p>
            <a:r>
              <a:rPr lang="nl-BE" sz="2400" dirty="0"/>
              <a:t>Ouderen in WZC…</a:t>
            </a:r>
          </a:p>
          <a:p>
            <a:pPr lvl="1"/>
            <a:r>
              <a:rPr lang="nl-BE" sz="1800" dirty="0"/>
              <a:t> hebben vaak tandbederf (cariës) in de mond </a:t>
            </a:r>
          </a:p>
          <a:p>
            <a:pPr lvl="3"/>
            <a:r>
              <a:rPr lang="nl-BE" dirty="0"/>
              <a:t>70% heeft actieve cariës in de mond  </a:t>
            </a:r>
          </a:p>
          <a:p>
            <a:pPr lvl="3"/>
            <a:r>
              <a:rPr lang="nl-BE" dirty="0"/>
              <a:t>Meer dan 35% heeft één wortelrest (infectie!)</a:t>
            </a:r>
          </a:p>
          <a:p>
            <a:pPr marL="1371600" lvl="3" indent="0">
              <a:buNone/>
            </a:pPr>
            <a:endParaRPr lang="nl-BE" dirty="0"/>
          </a:p>
          <a:p>
            <a:pPr lvl="2"/>
            <a:r>
              <a:rPr lang="nl-BE" sz="1800" dirty="0"/>
              <a:t>Hebben vaak last van (ernstige) tandvleesontsteking </a:t>
            </a:r>
          </a:p>
          <a:p>
            <a:pPr lvl="3"/>
            <a:r>
              <a:rPr lang="nl-BE" dirty="0"/>
              <a:t>80% heeft tandsteen in de mond </a:t>
            </a:r>
          </a:p>
          <a:p>
            <a:pPr marL="1371600" lvl="3" indent="0" algn="ctr">
              <a:buNone/>
            </a:pPr>
            <a:endParaRPr lang="nl-BE" sz="2000" dirty="0">
              <a:latin typeface="+mj-lt"/>
            </a:endParaRPr>
          </a:p>
          <a:p>
            <a:pPr marL="163513" lvl="1" indent="0">
              <a:buNone/>
            </a:pPr>
            <a:r>
              <a:rPr lang="nl-BE" sz="2000" dirty="0">
                <a:latin typeface="+mj-lt"/>
              </a:rPr>
              <a:t>Conclusie: de mondgezondheid van ouderen is er slecht aan toe. </a:t>
            </a:r>
          </a:p>
          <a:p>
            <a:pPr marL="163513" lvl="1" indent="0">
              <a:buNone/>
            </a:pPr>
            <a:endParaRPr lang="nl-BE" sz="2000" dirty="0">
              <a:latin typeface="+mj-lt"/>
            </a:endParaRPr>
          </a:p>
          <a:p>
            <a:pPr marL="163513" lvl="1" indent="0" algn="ctr">
              <a:buNone/>
            </a:pPr>
            <a:r>
              <a:rPr lang="nl-BE" sz="1800" dirty="0">
                <a:solidFill>
                  <a:schemeClr val="accent2"/>
                </a:solidFill>
                <a:sym typeface="Wingdings" panose="05000000000000000000" pitchFamily="2" charset="2"/>
              </a:rPr>
              <a:t></a:t>
            </a:r>
            <a:r>
              <a:rPr lang="nl-BE" sz="1800" dirty="0">
                <a:sym typeface="Wingdings" panose="05000000000000000000" pitchFamily="2" charset="2"/>
              </a:rPr>
              <a:t> </a:t>
            </a:r>
            <a:r>
              <a:rPr lang="nl-BE" sz="2800" dirty="0">
                <a:solidFill>
                  <a:srgbClr val="00B0F0"/>
                </a:solidFill>
              </a:rPr>
              <a:t>Deze problemen zijn </a:t>
            </a:r>
            <a:r>
              <a:rPr lang="nl-BE" sz="2800" b="1" dirty="0">
                <a:solidFill>
                  <a:srgbClr val="00B0F0"/>
                </a:solidFill>
              </a:rPr>
              <a:t>te voorkomen</a:t>
            </a:r>
            <a:r>
              <a:rPr lang="nl-BE" sz="2800" dirty="0">
                <a:solidFill>
                  <a:srgbClr val="00B0F0"/>
                </a:solidFill>
              </a:rPr>
              <a:t> door een goede </a:t>
            </a:r>
            <a:r>
              <a:rPr lang="nl-BE" sz="2800" b="1" dirty="0">
                <a:solidFill>
                  <a:srgbClr val="00B0F0"/>
                </a:solidFill>
              </a:rPr>
              <a:t>preventie</a:t>
            </a:r>
            <a:r>
              <a:rPr lang="nl-BE" sz="2000" dirty="0">
                <a:solidFill>
                  <a:srgbClr val="00B0F0"/>
                </a:solidFill>
              </a:rPr>
              <a:t> </a:t>
            </a:r>
          </a:p>
          <a:p>
            <a:pPr lvl="1"/>
            <a:endParaRPr lang="nl-BE" sz="1400" dirty="0"/>
          </a:p>
        </p:txBody>
      </p:sp>
      <p:pic>
        <p:nvPicPr>
          <p:cNvPr id="4" name="Afbeelding 3"/>
          <p:cNvPicPr>
            <a:picLocks noChangeAspect="1"/>
          </p:cNvPicPr>
          <p:nvPr/>
        </p:nvPicPr>
        <p:blipFill>
          <a:blip r:embed="rId3"/>
          <a:stretch>
            <a:fillRect/>
          </a:stretch>
        </p:blipFill>
        <p:spPr>
          <a:xfrm>
            <a:off x="7785464" y="2326143"/>
            <a:ext cx="2656114" cy="1769082"/>
          </a:xfrm>
          <a:prstGeom prst="rect">
            <a:avLst/>
          </a:prstGeom>
        </p:spPr>
      </p:pic>
    </p:spTree>
    <p:extLst>
      <p:ext uri="{BB962C8B-B14F-4D97-AF65-F5344CB8AC3E}">
        <p14:creationId xmlns:p14="http://schemas.microsoft.com/office/powerpoint/2010/main" val="35494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de mondzorglijn</a:t>
            </a:r>
          </a:p>
        </p:txBody>
      </p:sp>
      <p:sp>
        <p:nvSpPr>
          <p:cNvPr id="5" name="Tijdelijke aanduiding voor tekst 4"/>
          <p:cNvSpPr>
            <a:spLocks noGrp="1"/>
          </p:cNvSpPr>
          <p:nvPr>
            <p:ph type="body" idx="1"/>
          </p:nvPr>
        </p:nvSpPr>
        <p:spPr/>
        <p:txBody>
          <a:bodyPr/>
          <a:lstStyle/>
          <a:p>
            <a:endParaRPr lang="nl-BE" dirty="0"/>
          </a:p>
        </p:txBody>
      </p:sp>
      <p:sp>
        <p:nvSpPr>
          <p:cNvPr id="6" name="Tijdelijke aanduiding voor tekst 5"/>
          <p:cNvSpPr>
            <a:spLocks noGrp="1"/>
          </p:cNvSpPr>
          <p:nvPr>
            <p:ph type="body" sz="quarter" idx="13"/>
          </p:nvPr>
        </p:nvSpPr>
        <p:spPr/>
        <p:txBody>
          <a:bodyPr/>
          <a:lstStyle/>
          <a:p>
            <a:r>
              <a:rPr lang="nl-BE" dirty="0"/>
              <a:t>3</a:t>
            </a:r>
          </a:p>
        </p:txBody>
      </p:sp>
    </p:spTree>
    <p:extLst>
      <p:ext uri="{BB962C8B-B14F-4D97-AF65-F5344CB8AC3E}">
        <p14:creationId xmlns:p14="http://schemas.microsoft.com/office/powerpoint/2010/main" val="88229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Ontstaan</a:t>
            </a:r>
          </a:p>
        </p:txBody>
      </p:sp>
      <p:sp>
        <p:nvSpPr>
          <p:cNvPr id="6" name="Tijdelijke aanduiding voor inhoud 5"/>
          <p:cNvSpPr>
            <a:spLocks noGrp="1"/>
          </p:cNvSpPr>
          <p:nvPr>
            <p:ph idx="1"/>
          </p:nvPr>
        </p:nvSpPr>
        <p:spPr/>
        <p:txBody>
          <a:bodyPr>
            <a:normAutofit/>
          </a:bodyPr>
          <a:lstStyle/>
          <a:p>
            <a:r>
              <a:rPr lang="nl-BE" sz="2800" dirty="0"/>
              <a:t>2011 Project Bijzondere Noden </a:t>
            </a:r>
          </a:p>
          <a:p>
            <a:pPr lvl="1"/>
            <a:r>
              <a:rPr lang="nl-BE" sz="2000" dirty="0"/>
              <a:t>Samenwerking VVT – KU Leuven – UGent in opdracht van RiZiV</a:t>
            </a:r>
          </a:p>
          <a:p>
            <a:pPr lvl="1"/>
            <a:r>
              <a:rPr lang="nl-BE" sz="2000" dirty="0"/>
              <a:t>In kaart brengen van de mondgezondheid van </a:t>
            </a:r>
          </a:p>
          <a:p>
            <a:pPr lvl="2">
              <a:buClr>
                <a:schemeClr val="tx2"/>
              </a:buClr>
            </a:pPr>
            <a:r>
              <a:rPr lang="nl-BE" sz="2000" dirty="0"/>
              <a:t>Kwetsbare ouderen</a:t>
            </a:r>
          </a:p>
          <a:p>
            <a:pPr lvl="2">
              <a:buClr>
                <a:schemeClr val="tx2"/>
              </a:buClr>
            </a:pPr>
            <a:r>
              <a:rPr lang="nl-BE" sz="2000" dirty="0"/>
              <a:t>Personen met een beperking </a:t>
            </a:r>
          </a:p>
          <a:p>
            <a:pPr lvl="1"/>
            <a:r>
              <a:rPr lang="nl-BE" sz="2000" dirty="0"/>
              <a:t>In kaart brengen van de drempels bij de zorgverleners</a:t>
            </a:r>
          </a:p>
          <a:p>
            <a:pPr lvl="1"/>
            <a:endParaRPr lang="nl-BE" sz="2000" dirty="0"/>
          </a:p>
          <a:p>
            <a:r>
              <a:rPr lang="nl-BE" sz="2800" dirty="0"/>
              <a:t>Globaal plan van aanpak </a:t>
            </a:r>
            <a:r>
              <a:rPr lang="nl-BE" sz="2800" dirty="0">
                <a:solidFill>
                  <a:srgbClr val="00B0F0"/>
                </a:solidFill>
                <a:sym typeface="Symbol" panose="05050102010706020507" pitchFamily="18" charset="2"/>
              </a:rPr>
              <a:t></a:t>
            </a:r>
            <a:r>
              <a:rPr lang="nl-BE" sz="2800" dirty="0"/>
              <a:t> 2014 Haalbaarheidsstudie </a:t>
            </a:r>
          </a:p>
          <a:p>
            <a:pPr lvl="1"/>
            <a:r>
              <a:rPr lang="nl-BE" sz="2000" dirty="0"/>
              <a:t>Pilootstudie van een methodiek om de mondgezondheid in bovenstaande doelgroep te verbeteren. </a:t>
            </a:r>
          </a:p>
          <a:p>
            <a:endParaRPr lang="nl-BE" sz="2800" dirty="0"/>
          </a:p>
        </p:txBody>
      </p:sp>
    </p:spTree>
    <p:extLst>
      <p:ext uri="{BB962C8B-B14F-4D97-AF65-F5344CB8AC3E}">
        <p14:creationId xmlns:p14="http://schemas.microsoft.com/office/powerpoint/2010/main" val="308353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Ontstaan</a:t>
            </a:r>
          </a:p>
        </p:txBody>
      </p:sp>
      <p:sp>
        <p:nvSpPr>
          <p:cNvPr id="3" name="Tijdelijke aanduiding voor inhoud 2"/>
          <p:cNvSpPr>
            <a:spLocks noGrp="1"/>
          </p:cNvSpPr>
          <p:nvPr>
            <p:ph idx="1"/>
          </p:nvPr>
        </p:nvSpPr>
        <p:spPr>
          <a:xfrm>
            <a:off x="838199" y="1720596"/>
            <a:ext cx="9900000" cy="4346970"/>
          </a:xfrm>
        </p:spPr>
        <p:txBody>
          <a:bodyPr>
            <a:noAutofit/>
          </a:bodyPr>
          <a:lstStyle/>
          <a:p>
            <a:r>
              <a:rPr lang="nl-BE" sz="2800" dirty="0"/>
              <a:t>2017 Vlaams Instituut Mondgezondheid (= Gezonde Mond)</a:t>
            </a:r>
          </a:p>
          <a:p>
            <a:pPr lvl="1"/>
            <a:r>
              <a:rPr lang="nl-BE" sz="2000" dirty="0"/>
              <a:t>Consortium van universiteiten (KU Leuven – UGent) en beroepsverenigingen (VVT – VBT) treedt op als partnerorganisatie voor Vlaamse Overheid</a:t>
            </a:r>
          </a:p>
          <a:p>
            <a:pPr lvl="1"/>
            <a:r>
              <a:rPr lang="nl-BE" sz="2000" dirty="0"/>
              <a:t>Focus op </a:t>
            </a:r>
            <a:r>
              <a:rPr lang="nl-BE" sz="2000" b="1" dirty="0"/>
              <a:t>preventieve mondzorg</a:t>
            </a:r>
            <a:r>
              <a:rPr lang="nl-BE" sz="2000" dirty="0"/>
              <a:t>: mondhygiëne, </a:t>
            </a:r>
            <a:r>
              <a:rPr lang="nl-BE" sz="2000" dirty="0" err="1"/>
              <a:t>vroegdetectie</a:t>
            </a:r>
            <a:r>
              <a:rPr lang="nl-BE" sz="2000" dirty="0"/>
              <a:t> en toeleiding naar mondzorg. </a:t>
            </a:r>
          </a:p>
          <a:p>
            <a:pPr lvl="1"/>
            <a:r>
              <a:rPr lang="nl-BE" sz="2000" dirty="0"/>
              <a:t>Speciale aandacht voor kwetsbare groepen </a:t>
            </a:r>
          </a:p>
          <a:p>
            <a:pPr lvl="2">
              <a:buClr>
                <a:schemeClr val="tx2"/>
              </a:buClr>
            </a:pPr>
            <a:r>
              <a:rPr lang="nl-BE" sz="2000" b="1" dirty="0"/>
              <a:t>Kwetsbare ouderen 		</a:t>
            </a:r>
            <a:r>
              <a:rPr lang="nl-BE" sz="2000" dirty="0"/>
              <a:t>Ontwikkeling van ‘De Mondzorglijn’ </a:t>
            </a:r>
          </a:p>
          <a:p>
            <a:pPr lvl="2">
              <a:buClr>
                <a:schemeClr val="tx2"/>
              </a:buClr>
            </a:pPr>
            <a:r>
              <a:rPr lang="nl-BE" sz="2000" dirty="0"/>
              <a:t>Mensen met een beperking </a:t>
            </a:r>
          </a:p>
          <a:p>
            <a:pPr lvl="2">
              <a:buClr>
                <a:schemeClr val="tx2"/>
              </a:buClr>
            </a:pPr>
            <a:r>
              <a:rPr lang="nl-BE" sz="2000" dirty="0"/>
              <a:t>Gezinnen in </a:t>
            </a:r>
            <a:r>
              <a:rPr lang="nl-BE" sz="2000" dirty="0" err="1"/>
              <a:t>kansarmoede</a:t>
            </a:r>
            <a:endParaRPr lang="nl-BE" sz="2000" dirty="0"/>
          </a:p>
          <a:p>
            <a:pPr lvl="2">
              <a:buClr>
                <a:schemeClr val="tx2"/>
              </a:buClr>
            </a:pPr>
            <a:r>
              <a:rPr lang="nl-BE" sz="2000" dirty="0"/>
              <a:t>Kinderen en jongeren </a:t>
            </a:r>
          </a:p>
          <a:p>
            <a:pPr marL="1878012" lvl="4" indent="0">
              <a:buNone/>
            </a:pPr>
            <a:endParaRPr lang="nl-BE" sz="2800" dirty="0"/>
          </a:p>
          <a:p>
            <a:endParaRPr lang="nl-BE" sz="2400" dirty="0"/>
          </a:p>
        </p:txBody>
      </p:sp>
      <p:sp>
        <p:nvSpPr>
          <p:cNvPr id="5" name="PIJL-RECHTS 3">
            <a:extLst>
              <a:ext uri="{FF2B5EF4-FFF2-40B4-BE49-F238E27FC236}">
                <a16:creationId xmlns:a16="http://schemas.microsoft.com/office/drawing/2014/main" id="{91A88E09-7135-42D2-95F4-182F56778C7C}"/>
              </a:ext>
            </a:extLst>
          </p:cNvPr>
          <p:cNvSpPr/>
          <p:nvPr/>
        </p:nvSpPr>
        <p:spPr>
          <a:xfrm>
            <a:off x="4217720" y="4447309"/>
            <a:ext cx="1047008" cy="277039"/>
          </a:xfrm>
          <a:prstGeom prst="rightArrow">
            <a:avLst/>
          </a:pr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B0F0"/>
              </a:solidFill>
            </a:endParaRPr>
          </a:p>
        </p:txBody>
      </p:sp>
    </p:spTree>
    <p:extLst>
      <p:ext uri="{BB962C8B-B14F-4D97-AF65-F5344CB8AC3E}">
        <p14:creationId xmlns:p14="http://schemas.microsoft.com/office/powerpoint/2010/main" val="332536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Drempels binnen het WZC </a:t>
            </a:r>
          </a:p>
        </p:txBody>
      </p:sp>
      <p:sp>
        <p:nvSpPr>
          <p:cNvPr id="3" name="Tijdelijke aanduiding voor inhoud 2"/>
          <p:cNvSpPr>
            <a:spLocks noGrp="1"/>
          </p:cNvSpPr>
          <p:nvPr>
            <p:ph idx="1"/>
          </p:nvPr>
        </p:nvSpPr>
        <p:spPr/>
        <p:txBody>
          <a:bodyPr>
            <a:normAutofit/>
          </a:bodyPr>
          <a:lstStyle/>
          <a:p>
            <a:r>
              <a:rPr lang="nl-BE" dirty="0"/>
              <a:t>Gebrek aan duidelijke richtlijnen </a:t>
            </a:r>
          </a:p>
          <a:p>
            <a:r>
              <a:rPr lang="nl-BE" dirty="0"/>
              <a:t>Geen overkoepelend structureel mondzorgbeleid</a:t>
            </a:r>
          </a:p>
          <a:p>
            <a:r>
              <a:rPr lang="nl-BE" dirty="0"/>
              <a:t>Kennis, attitude en vaardigheden van het verzorgend personeel</a:t>
            </a:r>
          </a:p>
          <a:p>
            <a:r>
              <a:rPr lang="nl-BE" dirty="0"/>
              <a:t>Kennis en attitude van de bewoners zelf</a:t>
            </a:r>
          </a:p>
          <a:p>
            <a:r>
              <a:rPr lang="nl-BE" dirty="0"/>
              <a:t>Mondzorg is geen deel van de VIP-WZC indicatoren</a:t>
            </a:r>
          </a:p>
          <a:p>
            <a:r>
              <a:rPr lang="nl-BE" dirty="0"/>
              <a:t>…</a:t>
            </a:r>
          </a:p>
          <a:p>
            <a:endParaRPr lang="nl-BE" dirty="0"/>
          </a:p>
          <a:p>
            <a:pPr marL="0" indent="0">
              <a:buNone/>
            </a:pPr>
            <a:r>
              <a:rPr lang="nl-BE" sz="2800" dirty="0">
                <a:latin typeface="+mj-lt"/>
              </a:rPr>
              <a:t>           Veranderproces </a:t>
            </a:r>
          </a:p>
        </p:txBody>
      </p:sp>
      <p:sp>
        <p:nvSpPr>
          <p:cNvPr id="4" name="PIJL-RECHTS 3"/>
          <p:cNvSpPr/>
          <p:nvPr/>
        </p:nvSpPr>
        <p:spPr>
          <a:xfrm>
            <a:off x="1018903" y="5730240"/>
            <a:ext cx="966651"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0965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Wat willen we bereiken?</a:t>
            </a:r>
          </a:p>
        </p:txBody>
      </p:sp>
      <p:sp>
        <p:nvSpPr>
          <p:cNvPr id="3" name="Tijdelijke aanduiding voor inhoud 2"/>
          <p:cNvSpPr>
            <a:spLocks noGrp="1"/>
          </p:cNvSpPr>
          <p:nvPr>
            <p:ph idx="1"/>
          </p:nvPr>
        </p:nvSpPr>
        <p:spPr/>
        <p:txBody>
          <a:bodyPr/>
          <a:lstStyle/>
          <a:p>
            <a:pPr marL="457200" lvl="0" indent="-457200">
              <a:buClr>
                <a:schemeClr val="accent2"/>
              </a:buClr>
              <a:buFont typeface="+mj-lt"/>
              <a:buAutoNum type="arabicPeriod"/>
            </a:pPr>
            <a:r>
              <a:rPr lang="nl-BE" b="0" dirty="0"/>
              <a:t>Het implementeren van een </a:t>
            </a:r>
            <a:r>
              <a:rPr lang="nl-BE" dirty="0">
                <a:solidFill>
                  <a:schemeClr val="tx2"/>
                </a:solidFill>
              </a:rPr>
              <a:t>gestructureerd mondzorgbeleid </a:t>
            </a:r>
            <a:r>
              <a:rPr lang="nl-BE" b="0" dirty="0"/>
              <a:t>in het woonzorgcentrum</a:t>
            </a:r>
          </a:p>
          <a:p>
            <a:pPr marL="457200" lvl="0" indent="-457200">
              <a:buClr>
                <a:schemeClr val="accent2"/>
              </a:buClr>
              <a:buFont typeface="+mj-lt"/>
              <a:buAutoNum type="arabicPeriod"/>
            </a:pPr>
            <a:r>
              <a:rPr lang="nl-BE" b="0" dirty="0"/>
              <a:t>Het </a:t>
            </a:r>
            <a:r>
              <a:rPr lang="nl-BE" dirty="0">
                <a:solidFill>
                  <a:schemeClr val="accent1"/>
                </a:solidFill>
              </a:rPr>
              <a:t>vroegtijdig opsporen </a:t>
            </a:r>
            <a:r>
              <a:rPr lang="nl-BE" b="0" dirty="0"/>
              <a:t>van mondproblemen en het inventariseren van de behoefte aan mondzorg bij bewoners van woonzorgcentra</a:t>
            </a:r>
          </a:p>
          <a:p>
            <a:pPr marL="457200" lvl="0" indent="-457200">
              <a:buClr>
                <a:schemeClr val="accent2"/>
              </a:buClr>
              <a:buFont typeface="+mj-lt"/>
              <a:buAutoNum type="arabicPeriod"/>
            </a:pPr>
            <a:r>
              <a:rPr lang="nl-BE" b="0" dirty="0"/>
              <a:t>Het </a:t>
            </a:r>
            <a:r>
              <a:rPr lang="nl-BE" dirty="0">
                <a:solidFill>
                  <a:schemeClr val="accent1"/>
                </a:solidFill>
              </a:rPr>
              <a:t>toeleiden</a:t>
            </a:r>
            <a:r>
              <a:rPr lang="nl-BE" b="0" dirty="0">
                <a:solidFill>
                  <a:schemeClr val="accent1"/>
                </a:solidFill>
              </a:rPr>
              <a:t> </a:t>
            </a:r>
            <a:r>
              <a:rPr lang="nl-BE" b="0" dirty="0"/>
              <a:t>van de bewoners naar het </a:t>
            </a:r>
            <a:r>
              <a:rPr lang="nl-BE" dirty="0">
                <a:solidFill>
                  <a:schemeClr val="accent1"/>
                </a:solidFill>
              </a:rPr>
              <a:t>reguliere professionele mondzorgcircuit</a:t>
            </a:r>
            <a:endParaRPr lang="nl-BE" b="0" dirty="0">
              <a:solidFill>
                <a:schemeClr val="accent1"/>
              </a:solidFill>
            </a:endParaRPr>
          </a:p>
          <a:p>
            <a:pPr marL="457200" lvl="0" indent="-457200">
              <a:buClr>
                <a:schemeClr val="accent2"/>
              </a:buClr>
              <a:buFont typeface="+mj-lt"/>
              <a:buAutoNum type="arabicPeriod"/>
            </a:pPr>
            <a:r>
              <a:rPr lang="nl-BE" b="0" dirty="0"/>
              <a:t>Het geven van </a:t>
            </a:r>
            <a:r>
              <a:rPr lang="nl-BE" dirty="0">
                <a:solidFill>
                  <a:schemeClr val="accent1"/>
                </a:solidFill>
              </a:rPr>
              <a:t>gezondheidsvoorlichting</a:t>
            </a:r>
            <a:r>
              <a:rPr lang="nl-BE" b="0" dirty="0">
                <a:solidFill>
                  <a:schemeClr val="accent1"/>
                </a:solidFill>
              </a:rPr>
              <a:t> </a:t>
            </a:r>
            <a:r>
              <a:rPr lang="nl-BE" b="0" dirty="0"/>
              <a:t>(vorming en nascholing) aan alle zorgactoren betrokken in de zorgorganisatie</a:t>
            </a:r>
          </a:p>
          <a:p>
            <a:endParaRPr lang="nl-BE" dirty="0"/>
          </a:p>
        </p:txBody>
      </p:sp>
    </p:spTree>
    <p:extLst>
      <p:ext uri="{BB962C8B-B14F-4D97-AF65-F5344CB8AC3E}">
        <p14:creationId xmlns:p14="http://schemas.microsoft.com/office/powerpoint/2010/main" val="47835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Verandering ondersteunen</a:t>
            </a:r>
          </a:p>
        </p:txBody>
      </p:sp>
      <p:sp>
        <p:nvSpPr>
          <p:cNvPr id="3" name="Tijdelijke aanduiding voor inhoud 2"/>
          <p:cNvSpPr>
            <a:spLocks noGrp="1"/>
          </p:cNvSpPr>
          <p:nvPr>
            <p:ph idx="1"/>
          </p:nvPr>
        </p:nvSpPr>
        <p:spPr/>
        <p:txBody>
          <a:bodyPr>
            <a:normAutofit fontScale="77500" lnSpcReduction="20000"/>
          </a:bodyPr>
          <a:lstStyle/>
          <a:p>
            <a:r>
              <a:rPr lang="nl-BE" sz="2400" dirty="0">
                <a:solidFill>
                  <a:schemeClr val="tx2"/>
                </a:solidFill>
              </a:rPr>
              <a:t>Procesbegeleider</a:t>
            </a:r>
            <a:r>
              <a:rPr lang="nl-BE" sz="2400" dirty="0"/>
              <a:t> (tandarts of mondhygiënist)</a:t>
            </a:r>
          </a:p>
          <a:p>
            <a:pPr lvl="1"/>
            <a:r>
              <a:rPr lang="nl-BE" sz="2100" dirty="0"/>
              <a:t>65 contacturen over 2 jaar minimum + 1 jaar verankering</a:t>
            </a:r>
          </a:p>
          <a:p>
            <a:pPr lvl="1"/>
            <a:r>
              <a:rPr lang="nl-BE" sz="2100" dirty="0"/>
              <a:t>Gratis voor WZC </a:t>
            </a:r>
          </a:p>
          <a:p>
            <a:pPr lvl="1"/>
            <a:r>
              <a:rPr lang="nl-BE" sz="2100" dirty="0"/>
              <a:t>Impuls in het veranderproces</a:t>
            </a:r>
          </a:p>
          <a:p>
            <a:pPr lvl="1"/>
            <a:r>
              <a:rPr lang="nl-BE" sz="2100" dirty="0"/>
              <a:t>Inhoudelijke kennis</a:t>
            </a:r>
          </a:p>
          <a:p>
            <a:pPr marL="269875" lvl="1" indent="0">
              <a:buNone/>
            </a:pPr>
            <a:endParaRPr lang="nl-BE" dirty="0"/>
          </a:p>
          <a:p>
            <a:r>
              <a:rPr lang="nl-BE" sz="2400" dirty="0"/>
              <a:t>Initiatief van het Vlaams Agentschap Zorg en Gezondheid </a:t>
            </a:r>
            <a:br>
              <a:rPr lang="nl-BE" sz="2400" dirty="0"/>
            </a:br>
            <a:r>
              <a:rPr lang="nl-BE" sz="2400" dirty="0"/>
              <a:t>&amp; Vlaams Instituut Gezond Leven</a:t>
            </a:r>
          </a:p>
          <a:p>
            <a:pPr marL="228600" lvl="1" indent="-228600">
              <a:spcBef>
                <a:spcPts val="1800"/>
              </a:spcBef>
            </a:pPr>
            <a:r>
              <a:rPr lang="nl-BE" sz="2400" b="1" dirty="0"/>
              <a:t>Procesbegeleiders om kwalitatief gezondheidsbeleid te implementeren in woonzorgcentrum </a:t>
            </a:r>
          </a:p>
          <a:p>
            <a:pPr lvl="1"/>
            <a:r>
              <a:rPr lang="nl-BE" sz="2100" dirty="0"/>
              <a:t>Ondervoeding </a:t>
            </a:r>
          </a:p>
          <a:p>
            <a:pPr lvl="1"/>
            <a:r>
              <a:rPr lang="nl-BE" sz="2100" dirty="0"/>
              <a:t>Psychofarmaca</a:t>
            </a:r>
          </a:p>
          <a:p>
            <a:pPr lvl="1"/>
            <a:r>
              <a:rPr lang="nl-BE" sz="2100" dirty="0"/>
              <a:t>Valpreventie</a:t>
            </a:r>
          </a:p>
          <a:p>
            <a:pPr lvl="1"/>
            <a:r>
              <a:rPr lang="nl-BE" sz="2100" dirty="0"/>
              <a:t>Mondzorg</a:t>
            </a:r>
          </a:p>
          <a:p>
            <a:pPr marL="269875" lvl="1" indent="0">
              <a:buNone/>
            </a:pPr>
            <a:endParaRPr lang="nl-BE" dirty="0"/>
          </a:p>
          <a:p>
            <a:pPr lvl="1"/>
            <a:endParaRPr lang="nl-BE" dirty="0"/>
          </a:p>
          <a:p>
            <a:pPr marL="269875" lvl="1" indent="0">
              <a:buNone/>
            </a:pPr>
            <a:endParaRPr lang="nl-BE" dirty="0"/>
          </a:p>
          <a:p>
            <a:pPr lvl="1"/>
            <a:endParaRPr lang="nl-BE" dirty="0"/>
          </a:p>
        </p:txBody>
      </p:sp>
      <p:pic>
        <p:nvPicPr>
          <p:cNvPr id="4" name="Afbeelding 3"/>
          <p:cNvPicPr>
            <a:picLocks noChangeAspect="1"/>
          </p:cNvPicPr>
          <p:nvPr/>
        </p:nvPicPr>
        <p:blipFill>
          <a:blip r:embed="rId3"/>
          <a:stretch>
            <a:fillRect/>
          </a:stretch>
        </p:blipFill>
        <p:spPr>
          <a:xfrm>
            <a:off x="5788199" y="5525140"/>
            <a:ext cx="5934903" cy="1219370"/>
          </a:xfrm>
          <a:prstGeom prst="rect">
            <a:avLst/>
          </a:prstGeom>
        </p:spPr>
      </p:pic>
    </p:spTree>
    <p:extLst>
      <p:ext uri="{BB962C8B-B14F-4D97-AF65-F5344CB8AC3E}">
        <p14:creationId xmlns:p14="http://schemas.microsoft.com/office/powerpoint/2010/main" val="149312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Kwalitatief mondzorgbeleid</a:t>
            </a:r>
          </a:p>
        </p:txBody>
      </p:sp>
      <p:sp>
        <p:nvSpPr>
          <p:cNvPr id="3" name="Tijdelijke aanduiding voor inhoud 2"/>
          <p:cNvSpPr>
            <a:spLocks noGrp="1"/>
          </p:cNvSpPr>
          <p:nvPr>
            <p:ph idx="1"/>
          </p:nvPr>
        </p:nvSpPr>
        <p:spPr/>
        <p:txBody>
          <a:bodyPr/>
          <a:lstStyle/>
          <a:p>
            <a:r>
              <a:rPr lang="nl-BE" sz="2800" dirty="0"/>
              <a:t>Implementatieprocedure ‘De Mondzorglijn’</a:t>
            </a:r>
          </a:p>
          <a:p>
            <a:pPr lvl="1"/>
            <a:r>
              <a:rPr lang="nl-BE" sz="2000" dirty="0"/>
              <a:t>Structureel implementeren van mondzorg in </a:t>
            </a:r>
            <a:r>
              <a:rPr lang="nl-BE" sz="2000" dirty="0">
                <a:solidFill>
                  <a:schemeClr val="tx2"/>
                </a:solidFill>
              </a:rPr>
              <a:t>7 stappen </a:t>
            </a:r>
            <a:r>
              <a:rPr lang="nl-BE" sz="2000" dirty="0"/>
              <a:t>via uitgeschreven draaiboek</a:t>
            </a:r>
          </a:p>
          <a:p>
            <a:pPr lvl="1"/>
            <a:r>
              <a:rPr lang="nl-BE" sz="2000" dirty="0">
                <a:solidFill>
                  <a:schemeClr val="tx2"/>
                </a:solidFill>
              </a:rPr>
              <a:t>Intern getrokken </a:t>
            </a:r>
            <a:r>
              <a:rPr lang="nl-BE" sz="2000" dirty="0"/>
              <a:t>door mondzorgcoördinator en het mondzorgteam. </a:t>
            </a:r>
          </a:p>
          <a:p>
            <a:pPr lvl="1"/>
            <a:r>
              <a:rPr lang="nl-BE" sz="2000" dirty="0">
                <a:solidFill>
                  <a:schemeClr val="tx2"/>
                </a:solidFill>
              </a:rPr>
              <a:t>Praktische en theoretische vorming</a:t>
            </a:r>
            <a:r>
              <a:rPr lang="nl-BE" sz="2000" dirty="0"/>
              <a:t> van het verzorgend personeel (mondzorgteam)</a:t>
            </a:r>
          </a:p>
          <a:p>
            <a:pPr lvl="1"/>
            <a:r>
              <a:rPr lang="nl-BE" sz="2000" dirty="0">
                <a:solidFill>
                  <a:schemeClr val="tx2"/>
                </a:solidFill>
              </a:rPr>
              <a:t>Materiaal</a:t>
            </a:r>
            <a:r>
              <a:rPr lang="nl-BE" sz="2000" dirty="0"/>
              <a:t> (posters, </a:t>
            </a:r>
            <a:r>
              <a:rPr lang="nl-BE" sz="2000" dirty="0" err="1"/>
              <a:t>ppt’s</a:t>
            </a:r>
            <a:r>
              <a:rPr lang="nl-BE" sz="2000" dirty="0"/>
              <a:t>) aangereikt via Gezonde Mond</a:t>
            </a:r>
          </a:p>
          <a:p>
            <a:pPr lvl="1"/>
            <a:r>
              <a:rPr lang="nl-BE" sz="2000" dirty="0"/>
              <a:t>Omgeving (</a:t>
            </a:r>
            <a:r>
              <a:rPr lang="nl-BE" sz="2000" dirty="0">
                <a:solidFill>
                  <a:schemeClr val="tx2"/>
                </a:solidFill>
              </a:rPr>
              <a:t>eerstelijnszone</a:t>
            </a:r>
            <a:r>
              <a:rPr lang="nl-BE" sz="2000" dirty="0"/>
              <a:t>) wordt in kaart gebracht en regionale tandartsen worden warm gemaakt</a:t>
            </a:r>
            <a:endParaRPr lang="nl-BE" dirty="0"/>
          </a:p>
          <a:p>
            <a:pPr lvl="1"/>
            <a:r>
              <a:rPr lang="nl-BE" sz="1800" b="1" dirty="0">
                <a:solidFill>
                  <a:schemeClr val="tx2"/>
                </a:solidFill>
              </a:rPr>
              <a:t>Participatief Model</a:t>
            </a:r>
          </a:p>
          <a:p>
            <a:endParaRPr lang="nl-BE" dirty="0"/>
          </a:p>
        </p:txBody>
      </p:sp>
    </p:spTree>
    <p:extLst>
      <p:ext uri="{BB962C8B-B14F-4D97-AF65-F5344CB8AC3E}">
        <p14:creationId xmlns:p14="http://schemas.microsoft.com/office/powerpoint/2010/main" val="242052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De Mondzorglijn </a:t>
            </a:r>
          </a:p>
        </p:txBody>
      </p:sp>
      <p:sp>
        <p:nvSpPr>
          <p:cNvPr id="5" name="Tijdelijke aanduiding voor tekst 4"/>
          <p:cNvSpPr>
            <a:spLocks noGrp="1"/>
          </p:cNvSpPr>
          <p:nvPr>
            <p:ph type="body" idx="1"/>
          </p:nvPr>
        </p:nvSpPr>
        <p:spPr/>
        <p:txBody>
          <a:bodyPr/>
          <a:lstStyle/>
          <a:p>
            <a:r>
              <a:rPr lang="nl-BE" dirty="0"/>
              <a:t>In jouw organisatie</a:t>
            </a:r>
          </a:p>
        </p:txBody>
      </p:sp>
      <p:sp>
        <p:nvSpPr>
          <p:cNvPr id="6" name="Tijdelijke aanduiding voor tekst 5"/>
          <p:cNvSpPr>
            <a:spLocks noGrp="1"/>
          </p:cNvSpPr>
          <p:nvPr>
            <p:ph type="body" sz="quarter" idx="13"/>
          </p:nvPr>
        </p:nvSpPr>
        <p:spPr/>
        <p:txBody>
          <a:bodyPr/>
          <a:lstStyle/>
          <a:p>
            <a:r>
              <a:rPr lang="nl-BE" dirty="0"/>
              <a:t>4</a:t>
            </a:r>
          </a:p>
        </p:txBody>
      </p:sp>
    </p:spTree>
    <p:extLst>
      <p:ext uri="{BB962C8B-B14F-4D97-AF65-F5344CB8AC3E}">
        <p14:creationId xmlns:p14="http://schemas.microsoft.com/office/powerpoint/2010/main" val="323986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De implementatieprocedure</a:t>
            </a:r>
          </a:p>
        </p:txBody>
      </p:sp>
      <p:sp>
        <p:nvSpPr>
          <p:cNvPr id="6" name="Tijdelijke aanduiding voor inhoud 5"/>
          <p:cNvSpPr>
            <a:spLocks noGrp="1"/>
          </p:cNvSpPr>
          <p:nvPr>
            <p:ph idx="1"/>
          </p:nvPr>
        </p:nvSpPr>
        <p:spPr/>
        <p:txBody>
          <a:bodyPr/>
          <a:lstStyle/>
          <a:p>
            <a:r>
              <a:rPr lang="nl-BE"/>
              <a:t>7 stappen </a:t>
            </a:r>
          </a:p>
          <a:p>
            <a:r>
              <a:rPr lang="nl-BE"/>
              <a:t>Per stap een aantal opdrachten  </a:t>
            </a:r>
          </a:p>
          <a:p>
            <a:r>
              <a:rPr lang="nl-BE"/>
              <a:t>Participatief</a:t>
            </a:r>
          </a:p>
          <a:p>
            <a:r>
              <a:rPr lang="nl-BE"/>
              <a:t>Instappen kan in iedere stap </a:t>
            </a:r>
          </a:p>
          <a:p>
            <a:r>
              <a:rPr lang="nl-BE"/>
              <a:t>Alle stappen meenemen = geen informatie missen </a:t>
            </a:r>
          </a:p>
          <a:p>
            <a:pPr marL="0" indent="0">
              <a:buNone/>
            </a:pPr>
            <a:endParaRPr lang="nl-BE"/>
          </a:p>
          <a:p>
            <a:pPr marL="0" indent="0">
              <a:buNone/>
            </a:pPr>
            <a:r>
              <a:rPr lang="nl-BE"/>
              <a:t>        = procesbegeleider mondzorg</a:t>
            </a:r>
          </a:p>
        </p:txBody>
      </p:sp>
      <p:pic>
        <p:nvPicPr>
          <p:cNvPr id="4" name="Afbeelding 3" descr="Stappenplan Gezond Werken"/>
          <p:cNvPicPr/>
          <p:nvPr/>
        </p:nvPicPr>
        <p:blipFill rotWithShape="1">
          <a:blip r:embed="rId3">
            <a:extLst>
              <a:ext uri="{28A0092B-C50C-407E-A947-70E740481C1C}">
                <a14:useLocalDpi xmlns:a14="http://schemas.microsoft.com/office/drawing/2010/main" val="0"/>
              </a:ext>
            </a:extLst>
          </a:blip>
          <a:srcRect t="9333"/>
          <a:stretch/>
        </p:blipFill>
        <p:spPr bwMode="auto">
          <a:xfrm>
            <a:off x="7323910" y="1805805"/>
            <a:ext cx="3961446" cy="4024888"/>
          </a:xfrm>
          <a:prstGeom prst="rect">
            <a:avLst/>
          </a:prstGeom>
          <a:noFill/>
          <a:ln>
            <a:noFill/>
          </a:ln>
          <a:extLst>
            <a:ext uri="{53640926-AAD7-44D8-BBD7-CCE9431645EC}">
              <a14:shadowObscured xmlns:a14="http://schemas.microsoft.com/office/drawing/2010/main"/>
            </a:ext>
          </a:extLst>
        </p:spPr>
      </p:pic>
      <p:pic>
        <p:nvPicPr>
          <p:cNvPr id="7" name="Afbeelding 6"/>
          <p:cNvPicPr/>
          <p:nvPr/>
        </p:nvPicPr>
        <p:blipFill>
          <a:blip r:embed="rId4"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838199" y="5077097"/>
            <a:ext cx="729344" cy="585655"/>
          </a:xfrm>
          <a:prstGeom prst="rect">
            <a:avLst/>
          </a:prstGeom>
        </p:spPr>
      </p:pic>
    </p:spTree>
    <p:extLst>
      <p:ext uri="{BB962C8B-B14F-4D97-AF65-F5344CB8AC3E}">
        <p14:creationId xmlns:p14="http://schemas.microsoft.com/office/powerpoint/2010/main" val="209710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56794" y="2115878"/>
            <a:ext cx="6822559" cy="943125"/>
          </a:xfrm>
        </p:spPr>
        <p:txBody>
          <a:bodyPr>
            <a:normAutofit fontScale="90000"/>
          </a:bodyPr>
          <a:lstStyle/>
          <a:p>
            <a:r>
              <a:rPr lang="nl-BE" dirty="0"/>
              <a:t>De Mondzorglijn in jouw </a:t>
            </a:r>
            <a:r>
              <a:rPr lang="nl-BE" dirty="0" err="1"/>
              <a:t>wzc</a:t>
            </a:r>
            <a:r>
              <a:rPr lang="nl-BE" dirty="0"/>
              <a:t>? </a:t>
            </a:r>
          </a:p>
        </p:txBody>
      </p:sp>
      <p:sp>
        <p:nvSpPr>
          <p:cNvPr id="3" name="Ondertitel 2"/>
          <p:cNvSpPr>
            <a:spLocks noGrp="1"/>
          </p:cNvSpPr>
          <p:nvPr>
            <p:ph type="subTitle" idx="1"/>
          </p:nvPr>
        </p:nvSpPr>
        <p:spPr/>
        <p:txBody>
          <a:bodyPr/>
          <a:lstStyle/>
          <a:p>
            <a:r>
              <a:rPr lang="nl-BE" dirty="0"/>
              <a:t>Infomoment procesbegeleider Mondzorg</a:t>
            </a:r>
          </a:p>
        </p:txBody>
      </p:sp>
      <p:sp>
        <p:nvSpPr>
          <p:cNvPr id="4" name="Tijdelijke aanduiding voor tekst 3"/>
          <p:cNvSpPr>
            <a:spLocks noGrp="1"/>
          </p:cNvSpPr>
          <p:nvPr>
            <p:ph type="body" sz="quarter" idx="13"/>
          </p:nvPr>
        </p:nvSpPr>
        <p:spPr/>
        <p:txBody>
          <a:bodyPr/>
          <a:lstStyle/>
          <a:p>
            <a:r>
              <a:rPr lang="nl-BE" dirty="0"/>
              <a:t>Datum </a:t>
            </a:r>
          </a:p>
          <a:p>
            <a:r>
              <a:rPr lang="nl-BE" dirty="0"/>
              <a:t>Plaats </a:t>
            </a:r>
          </a:p>
          <a:p>
            <a:r>
              <a:rPr lang="nl-BE" dirty="0"/>
              <a:t>Naam procesbegeleider</a:t>
            </a:r>
          </a:p>
        </p:txBody>
      </p:sp>
    </p:spTree>
    <p:extLst>
      <p:ext uri="{BB962C8B-B14F-4D97-AF65-F5344CB8AC3E}">
        <p14:creationId xmlns:p14="http://schemas.microsoft.com/office/powerpoint/2010/main" val="29619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De mondzorglijn</a:t>
            </a:r>
          </a:p>
        </p:txBody>
      </p:sp>
      <p:pic>
        <p:nvPicPr>
          <p:cNvPr id="7" name="Tijdelijke aanduiding voor inhoud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2027363"/>
            <a:ext cx="9899650" cy="4025648"/>
          </a:xfrm>
          <a:prstGeom prst="rect">
            <a:avLst/>
          </a:prstGeom>
        </p:spPr>
      </p:pic>
      <p:sp>
        <p:nvSpPr>
          <p:cNvPr id="12" name="Tijdelijke aanduiding voor voettekst 11"/>
          <p:cNvSpPr>
            <a:spLocks noGrp="1"/>
          </p:cNvSpPr>
          <p:nvPr>
            <p:ph type="ftr" sz="quarter" idx="11"/>
          </p:nvPr>
        </p:nvSpPr>
        <p:spPr>
          <a:prstGeom prst="rect">
            <a:avLst/>
          </a:prstGeom>
        </p:spPr>
        <p:txBody>
          <a:bodyPr/>
          <a:lstStyle/>
          <a:p>
            <a:r>
              <a:rPr lang="en-US"/>
              <a:t>DE MONDZORGLIJN</a:t>
            </a:r>
            <a:endParaRPr lang="en-US" dirty="0"/>
          </a:p>
        </p:txBody>
      </p:sp>
      <p:sp>
        <p:nvSpPr>
          <p:cNvPr id="13" name="Tijdelijke aanduiding voor dianummer 12"/>
          <p:cNvSpPr>
            <a:spLocks noGrp="1"/>
          </p:cNvSpPr>
          <p:nvPr>
            <p:ph type="sldNum" sz="quarter" idx="12"/>
          </p:nvPr>
        </p:nvSpPr>
        <p:spPr>
          <a:prstGeom prst="rect">
            <a:avLst/>
          </a:prstGeom>
        </p:spPr>
        <p:txBody>
          <a:bodyPr/>
          <a:lstStyle/>
          <a:p>
            <a:fld id="{A28F975B-8FED-43E0-8303-4FF1D3849CAE}" type="slidenum">
              <a:rPr lang="en-US" smtClean="0"/>
              <a:t>20</a:t>
            </a:fld>
            <a:endParaRPr lang="en-US"/>
          </a:p>
        </p:txBody>
      </p:sp>
      <p:grpSp>
        <p:nvGrpSpPr>
          <p:cNvPr id="8" name="Groep 7"/>
          <p:cNvGrpSpPr/>
          <p:nvPr/>
        </p:nvGrpSpPr>
        <p:grpSpPr>
          <a:xfrm>
            <a:off x="932718" y="5916085"/>
            <a:ext cx="9930751" cy="246380"/>
            <a:chOff x="0" y="0"/>
            <a:chExt cx="7106340" cy="246380"/>
          </a:xfrm>
        </p:grpSpPr>
        <p:sp>
          <p:nvSpPr>
            <p:cNvPr id="9" name="Rechthoek 8"/>
            <p:cNvSpPr/>
            <p:nvPr/>
          </p:nvSpPr>
          <p:spPr>
            <a:xfrm>
              <a:off x="0" y="0"/>
              <a:ext cx="3569970" cy="246380"/>
            </a:xfrm>
            <a:prstGeom prst="rect">
              <a:avLst/>
            </a:prstGeom>
            <a:gradFill flip="none" rotWithShape="1">
              <a:gsLst>
                <a:gs pos="2000">
                  <a:srgbClr val="92D050"/>
                </a:gs>
                <a:gs pos="20000">
                  <a:srgbClr val="92D050"/>
                </a:gs>
                <a:gs pos="100000">
                  <a:schemeClr val="accent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nl-BE" sz="1100" b="1" dirty="0">
                  <a:solidFill>
                    <a:srgbClr val="000000"/>
                  </a:solidFill>
                  <a:effectLst/>
                  <a:ea typeface="Calibri" panose="020F0502020204030204" pitchFamily="34" charset="0"/>
                  <a:cs typeface="Calibri" panose="020F0502020204030204" pitchFamily="34" charset="0"/>
                </a:rPr>
                <a:t>Jaar 1</a:t>
              </a:r>
              <a:endParaRPr lang="nl-BE" sz="1050" dirty="0">
                <a:effectLst/>
                <a:ea typeface="Times New Roman" panose="02020603050405020304" pitchFamily="18" charset="0"/>
                <a:cs typeface="Times New Roman" panose="02020603050405020304" pitchFamily="18" charset="0"/>
              </a:endParaRPr>
            </a:p>
          </p:txBody>
        </p:sp>
        <p:sp>
          <p:nvSpPr>
            <p:cNvPr id="10" name="Rechthoek 9"/>
            <p:cNvSpPr/>
            <p:nvPr/>
          </p:nvSpPr>
          <p:spPr>
            <a:xfrm>
              <a:off x="3554233" y="0"/>
              <a:ext cx="2146410" cy="246380"/>
            </a:xfrm>
            <a:prstGeom prst="rect">
              <a:avLst/>
            </a:prstGeom>
            <a:gradFill flip="none" rotWithShape="1">
              <a:gsLst>
                <a:gs pos="0">
                  <a:srgbClr val="7030A0"/>
                </a:gs>
                <a:gs pos="32000">
                  <a:schemeClr val="accent3">
                    <a:lumMod val="60000"/>
                    <a:lumOff val="40000"/>
                  </a:schemeClr>
                </a:gs>
                <a:gs pos="100000">
                  <a:srgbClr val="92D05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nl-BE" sz="1100" b="1">
                  <a:solidFill>
                    <a:srgbClr val="000000"/>
                  </a:solidFill>
                  <a:effectLst/>
                  <a:ea typeface="Calibri" panose="020F0502020204030204" pitchFamily="34" charset="0"/>
                  <a:cs typeface="Calibri" panose="020F0502020204030204" pitchFamily="34" charset="0"/>
                </a:rPr>
                <a:t>Jaar 2</a:t>
              </a:r>
              <a:endParaRPr lang="nl-BE" sz="1050">
                <a:effectLst/>
                <a:ea typeface="Times New Roman" panose="02020603050405020304" pitchFamily="18" charset="0"/>
                <a:cs typeface="Times New Roman" panose="02020603050405020304" pitchFamily="18" charset="0"/>
              </a:endParaRPr>
            </a:p>
          </p:txBody>
        </p:sp>
        <p:sp>
          <p:nvSpPr>
            <p:cNvPr id="11" name="Rechthoek 10"/>
            <p:cNvSpPr/>
            <p:nvPr/>
          </p:nvSpPr>
          <p:spPr>
            <a:xfrm>
              <a:off x="5691560" y="0"/>
              <a:ext cx="1414780" cy="246380"/>
            </a:xfrm>
            <a:prstGeom prst="rect">
              <a:avLst/>
            </a:prstGeom>
            <a:gradFill flip="none" rotWithShape="1">
              <a:gsLst>
                <a:gs pos="0">
                  <a:schemeClr val="accent1">
                    <a:lumMod val="60000"/>
                    <a:lumOff val="40000"/>
                  </a:schemeClr>
                </a:gs>
                <a:gs pos="100000">
                  <a:srgbClr val="7030A0"/>
                </a:gs>
                <a:gs pos="100000">
                  <a:srgbClr val="7030A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spcAft>
                  <a:spcPts val="1000"/>
                </a:spcAft>
              </a:pPr>
              <a:r>
                <a:rPr lang="nl-BE" sz="1100" b="1" dirty="0">
                  <a:solidFill>
                    <a:srgbClr val="000000"/>
                  </a:solidFill>
                  <a:effectLst/>
                  <a:ea typeface="Calibri" panose="020F0502020204030204" pitchFamily="34" charset="0"/>
                  <a:cs typeface="Calibri" panose="020F0502020204030204" pitchFamily="34" charset="0"/>
                </a:rPr>
                <a:t>Jaar 3</a:t>
              </a:r>
              <a:endParaRPr lang="nl-BE" sz="1050" dirty="0">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1507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BE" dirty="0"/>
          </a:p>
        </p:txBody>
      </p:sp>
      <p:sp>
        <p:nvSpPr>
          <p:cNvPr id="7" name="Rechthoek 6"/>
          <p:cNvSpPr/>
          <p:nvPr/>
        </p:nvSpPr>
        <p:spPr>
          <a:xfrm>
            <a:off x="838199" y="2829006"/>
            <a:ext cx="10032275" cy="1477328"/>
          </a:xfrm>
          <a:prstGeom prst="rect">
            <a:avLst/>
          </a:prstGeom>
        </p:spPr>
        <p:txBody>
          <a:bodyPr wrap="square">
            <a:spAutoFit/>
          </a:bodyPr>
          <a:lstStyle/>
          <a:p>
            <a:endParaRPr lang="nl-BE" dirty="0"/>
          </a:p>
          <a:p>
            <a:endParaRPr lang="nl-BE" dirty="0"/>
          </a:p>
          <a:p>
            <a:endParaRPr lang="nl-BE" dirty="0"/>
          </a:p>
          <a:p>
            <a:endParaRPr lang="nl-BE" dirty="0"/>
          </a:p>
          <a:p>
            <a:endParaRPr lang="nl-BE" dirty="0"/>
          </a:p>
        </p:txBody>
      </p:sp>
      <p:pic>
        <p:nvPicPr>
          <p:cNvPr id="8" name="Afbeelding 7"/>
          <p:cNvPicPr/>
          <p:nvPr/>
        </p:nvPicPr>
        <p:blipFill>
          <a:blip r:embed="rId3"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445167" y="3567670"/>
            <a:ext cx="513806" cy="426783"/>
          </a:xfrm>
          <a:prstGeom prst="rect">
            <a:avLst/>
          </a:prstGeom>
        </p:spPr>
      </p:pic>
      <p:sp>
        <p:nvSpPr>
          <p:cNvPr id="3" name="Tijdelijke aanduiding voor inhoud 2"/>
          <p:cNvSpPr>
            <a:spLocks noGrp="1"/>
          </p:cNvSpPr>
          <p:nvPr>
            <p:ph idx="1"/>
          </p:nvPr>
        </p:nvSpPr>
        <p:spPr/>
        <p:txBody>
          <a:bodyPr/>
          <a:lstStyle/>
          <a:p>
            <a:r>
              <a:rPr lang="nl-BE" dirty="0"/>
              <a:t>Waarom?</a:t>
            </a:r>
          </a:p>
          <a:p>
            <a:pPr marL="742950" lvl="1" indent="-285750"/>
            <a:r>
              <a:rPr lang="nl-BE" dirty="0"/>
              <a:t>Sterke onderbouwing</a:t>
            </a:r>
          </a:p>
          <a:p>
            <a:pPr marL="742950" lvl="1" indent="-285750"/>
            <a:r>
              <a:rPr lang="nl-BE" dirty="0"/>
              <a:t>Iedereen in dezelfde richting</a:t>
            </a:r>
          </a:p>
          <a:p>
            <a:pPr marL="742950" lvl="1" indent="-285750"/>
            <a:r>
              <a:rPr lang="nl-BE" dirty="0"/>
              <a:t>Alle medewerkers zijn op de hoogte</a:t>
            </a:r>
          </a:p>
          <a:p>
            <a:pPr lvl="1"/>
            <a:endParaRPr lang="nl-BE" dirty="0"/>
          </a:p>
          <a:p>
            <a:pPr lvl="1"/>
            <a:endParaRPr lang="nl-BE" dirty="0"/>
          </a:p>
          <a:p>
            <a:r>
              <a:rPr lang="nl-BE" sz="2400" b="1" dirty="0"/>
              <a:t>Ondersteuning bij: </a:t>
            </a:r>
          </a:p>
          <a:p>
            <a:pPr marL="742950" lvl="1" indent="-285750"/>
            <a:r>
              <a:rPr lang="nl-BE" dirty="0"/>
              <a:t>1.1: Vandaag is de eerste stap! </a:t>
            </a:r>
          </a:p>
          <a:p>
            <a:pPr marL="742950" lvl="1" indent="-285750"/>
            <a:r>
              <a:rPr lang="nl-BE" dirty="0"/>
              <a:t>1.2: Opleiding mondzorgteam</a:t>
            </a:r>
          </a:p>
          <a:p>
            <a:pPr marL="742950" lvl="1" indent="-285750"/>
            <a:r>
              <a:rPr lang="nl-BE" dirty="0"/>
              <a:t>1.3: Begeleiding visievorming</a:t>
            </a:r>
          </a:p>
          <a:p>
            <a:pPr marL="742950" lvl="1" indent="-285750"/>
            <a:r>
              <a:rPr lang="nl-BE" dirty="0"/>
              <a:t>1.5: 1</a:t>
            </a:r>
            <a:r>
              <a:rPr lang="nl-BE" baseline="30000" dirty="0"/>
              <a:t>ste</a:t>
            </a:r>
            <a:r>
              <a:rPr lang="nl-BE" dirty="0"/>
              <a:t> - en 2</a:t>
            </a:r>
            <a:r>
              <a:rPr lang="nl-BE" baseline="30000" dirty="0"/>
              <a:t>de</a:t>
            </a:r>
            <a:r>
              <a:rPr lang="nl-BE" dirty="0"/>
              <a:t> -</a:t>
            </a:r>
            <a:r>
              <a:rPr lang="nl-BE" dirty="0" err="1"/>
              <a:t>lijns</a:t>
            </a:r>
            <a:r>
              <a:rPr lang="nl-BE" dirty="0"/>
              <a:t> professionele mondzorg inventariseren en het project voorstellen aan de zorgverleners in de regio.  </a:t>
            </a:r>
          </a:p>
          <a:p>
            <a:endParaRPr lang="nl-BE" dirty="0"/>
          </a:p>
        </p:txBody>
      </p:sp>
      <p:pic>
        <p:nvPicPr>
          <p:cNvPr id="4" name="Afbeelding 3"/>
          <p:cNvPicPr>
            <a:picLocks noChangeAspect="1"/>
          </p:cNvPicPr>
          <p:nvPr/>
        </p:nvPicPr>
        <p:blipFill>
          <a:blip r:embed="rId4"/>
          <a:stretch>
            <a:fillRect/>
          </a:stretch>
        </p:blipFill>
        <p:spPr>
          <a:xfrm>
            <a:off x="958973" y="219937"/>
            <a:ext cx="6163535" cy="1095528"/>
          </a:xfrm>
          <a:prstGeom prst="rect">
            <a:avLst/>
          </a:prstGeom>
        </p:spPr>
      </p:pic>
    </p:spTree>
    <p:extLst>
      <p:ext uri="{BB962C8B-B14F-4D97-AF65-F5344CB8AC3E}">
        <p14:creationId xmlns:p14="http://schemas.microsoft.com/office/powerpoint/2010/main" val="1560485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lstStyle/>
          <a:p>
            <a:r>
              <a:rPr lang="nl-BE" dirty="0"/>
              <a:t>Wat is het huidige beleid?</a:t>
            </a:r>
          </a:p>
          <a:p>
            <a:r>
              <a:rPr lang="nl-BE" dirty="0"/>
              <a:t>Waarin is het WZC sterk? </a:t>
            </a:r>
            <a:br>
              <a:rPr lang="nl-BE" dirty="0"/>
            </a:br>
            <a:r>
              <a:rPr lang="nl-BE" dirty="0"/>
              <a:t>Waar zitten de verbeterpunten? </a:t>
            </a:r>
          </a:p>
          <a:p>
            <a:r>
              <a:rPr lang="nl-BE" dirty="0"/>
              <a:t>Welke drempels kunnen we tegenkomen in het veranderproces?</a:t>
            </a:r>
          </a:p>
          <a:p>
            <a:r>
              <a:rPr lang="nl-BE" dirty="0"/>
              <a:t>Om vooruitgang te kunnen meten: breng de beginsituatie in kaart. </a:t>
            </a:r>
          </a:p>
          <a:p>
            <a:pPr lvl="1"/>
            <a:endParaRPr lang="nl-BE" dirty="0"/>
          </a:p>
          <a:p>
            <a:r>
              <a:rPr lang="nl-BE" b="1" dirty="0"/>
              <a:t>Ondersteuning bij: </a:t>
            </a:r>
          </a:p>
          <a:p>
            <a:pPr lvl="2"/>
            <a:r>
              <a:rPr lang="nl-BE" dirty="0"/>
              <a:t>2.1: Gebruik gezondheidsmatrix </a:t>
            </a:r>
          </a:p>
          <a:p>
            <a:pPr lvl="2"/>
            <a:r>
              <a:rPr lang="nl-BE" dirty="0"/>
              <a:t>2.2: Nulmeting (huidige toestand) kennis en attitude personeel </a:t>
            </a:r>
          </a:p>
          <a:p>
            <a:pPr lvl="2"/>
            <a:r>
              <a:rPr lang="nl-BE" dirty="0"/>
              <a:t>2.3: Opstellen individuele preventieve mondzorgplannen</a:t>
            </a:r>
          </a:p>
          <a:p>
            <a:endParaRPr lang="nl-BE" dirty="0"/>
          </a:p>
        </p:txBody>
      </p:sp>
      <p:sp>
        <p:nvSpPr>
          <p:cNvPr id="2" name="Titel 1"/>
          <p:cNvSpPr>
            <a:spLocks noGrp="1"/>
          </p:cNvSpPr>
          <p:nvPr>
            <p:ph type="title"/>
          </p:nvPr>
        </p:nvSpPr>
        <p:spPr/>
        <p:txBody>
          <a:bodyPr/>
          <a:lstStyle/>
          <a:p>
            <a:endParaRPr lang="nl-BE" dirty="0"/>
          </a:p>
        </p:txBody>
      </p:sp>
      <p:pic>
        <p:nvPicPr>
          <p:cNvPr id="6" name="Afbeelding 5"/>
          <p:cNvPicPr/>
          <p:nvPr/>
        </p:nvPicPr>
        <p:blipFill>
          <a:blip r:embed="rId2"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324393" y="4492337"/>
            <a:ext cx="513806" cy="426783"/>
          </a:xfrm>
          <a:prstGeom prst="rect">
            <a:avLst/>
          </a:prstGeom>
        </p:spPr>
      </p:pic>
      <p:pic>
        <p:nvPicPr>
          <p:cNvPr id="3" name="Afbeelding 2"/>
          <p:cNvPicPr>
            <a:picLocks noChangeAspect="1"/>
          </p:cNvPicPr>
          <p:nvPr/>
        </p:nvPicPr>
        <p:blipFill>
          <a:blip r:embed="rId3"/>
          <a:stretch>
            <a:fillRect/>
          </a:stretch>
        </p:blipFill>
        <p:spPr>
          <a:xfrm>
            <a:off x="947738" y="218923"/>
            <a:ext cx="6192114" cy="1086002"/>
          </a:xfrm>
          <a:prstGeom prst="rect">
            <a:avLst/>
          </a:prstGeom>
        </p:spPr>
      </p:pic>
    </p:spTree>
    <p:extLst>
      <p:ext uri="{BB962C8B-B14F-4D97-AF65-F5344CB8AC3E}">
        <p14:creationId xmlns:p14="http://schemas.microsoft.com/office/powerpoint/2010/main" val="73625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4294967295"/>
            <p:extLst>
              <p:ext uri="{D42A27DB-BD31-4B8C-83A1-F6EECF244321}">
                <p14:modId xmlns:p14="http://schemas.microsoft.com/office/powerpoint/2010/main" val="3964205585"/>
              </p:ext>
            </p:extLst>
          </p:nvPr>
        </p:nvGraphicFramePr>
        <p:xfrm>
          <a:off x="2" y="-280141"/>
          <a:ext cx="12191998" cy="7087786"/>
        </p:xfrm>
        <a:graphic>
          <a:graphicData uri="http://schemas.openxmlformats.org/drawingml/2006/table">
            <a:tbl>
              <a:tblPr firstRow="1" firstCol="1" bandRow="1">
                <a:tableStyleId>{5C22544A-7EE6-4342-B048-85BDC9FD1C3A}</a:tableStyleId>
              </a:tblPr>
              <a:tblGrid>
                <a:gridCol w="1690169">
                  <a:extLst>
                    <a:ext uri="{9D8B030D-6E8A-4147-A177-3AD203B41FA5}">
                      <a16:colId xmlns:a16="http://schemas.microsoft.com/office/drawing/2014/main" val="20000"/>
                    </a:ext>
                  </a:extLst>
                </a:gridCol>
                <a:gridCol w="3051386">
                  <a:extLst>
                    <a:ext uri="{9D8B030D-6E8A-4147-A177-3AD203B41FA5}">
                      <a16:colId xmlns:a16="http://schemas.microsoft.com/office/drawing/2014/main" val="20001"/>
                    </a:ext>
                  </a:extLst>
                </a:gridCol>
                <a:gridCol w="2483481">
                  <a:extLst>
                    <a:ext uri="{9D8B030D-6E8A-4147-A177-3AD203B41FA5}">
                      <a16:colId xmlns:a16="http://schemas.microsoft.com/office/drawing/2014/main" val="20002"/>
                    </a:ext>
                  </a:extLst>
                </a:gridCol>
                <a:gridCol w="2483481">
                  <a:extLst>
                    <a:ext uri="{9D8B030D-6E8A-4147-A177-3AD203B41FA5}">
                      <a16:colId xmlns:a16="http://schemas.microsoft.com/office/drawing/2014/main" val="20003"/>
                    </a:ext>
                  </a:extLst>
                </a:gridCol>
                <a:gridCol w="2483481">
                  <a:extLst>
                    <a:ext uri="{9D8B030D-6E8A-4147-A177-3AD203B41FA5}">
                      <a16:colId xmlns:a16="http://schemas.microsoft.com/office/drawing/2014/main" val="20004"/>
                    </a:ext>
                  </a:extLst>
                </a:gridCol>
              </a:tblGrid>
              <a:tr h="766784">
                <a:tc>
                  <a:txBody>
                    <a:bodyPr/>
                    <a:lstStyle/>
                    <a:p>
                      <a:pPr indent="-226695" algn="just">
                        <a:lnSpc>
                          <a:spcPct val="120000"/>
                        </a:lnSpc>
                        <a:spcAft>
                          <a:spcPts val="0"/>
                        </a:spcAft>
                      </a:pPr>
                      <a:r>
                        <a:rPr lang="en-GB" sz="1800" dirty="0" err="1">
                          <a:effectLst/>
                        </a:rPr>
                        <a:t>Gezondheids</a:t>
                      </a:r>
                      <a:r>
                        <a:rPr lang="en-GB" sz="1800" dirty="0">
                          <a:effectLst/>
                        </a:rPr>
                        <a:t>-matrix </a:t>
                      </a:r>
                      <a:endParaRPr lang="nl-BE" sz="1800" dirty="0">
                        <a:effectLst/>
                      </a:endParaRPr>
                    </a:p>
                    <a:p>
                      <a:pPr indent="-226695" algn="just">
                        <a:lnSpc>
                          <a:spcPct val="120000"/>
                        </a:lnSpc>
                        <a:spcAft>
                          <a:spcPts val="0"/>
                        </a:spcAft>
                      </a:pPr>
                      <a:r>
                        <a:rPr lang="en-GB" sz="1800" dirty="0" err="1">
                          <a:effectLst/>
                        </a:rPr>
                        <a:t>Zorg</a:t>
                      </a:r>
                      <a:r>
                        <a:rPr lang="en-GB" sz="1800" dirty="0">
                          <a:effectLst/>
                        </a:rPr>
                        <a:t> &amp; </a:t>
                      </a:r>
                      <a:r>
                        <a:rPr lang="en-GB" sz="1800" dirty="0" err="1">
                          <a:effectLst/>
                        </a:rPr>
                        <a:t>Welzijn</a:t>
                      </a:r>
                      <a:endParaRPr lang="nl-BE" sz="18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indent="-226695" algn="ctr">
                        <a:lnSpc>
                          <a:spcPct val="120000"/>
                        </a:lnSpc>
                        <a:spcAft>
                          <a:spcPts val="0"/>
                        </a:spcAft>
                      </a:pPr>
                      <a:r>
                        <a:rPr lang="en-GB" sz="1800" dirty="0">
                          <a:effectLst/>
                        </a:rPr>
                        <a:t>De </a:t>
                      </a:r>
                      <a:r>
                        <a:rPr lang="en-GB" sz="1800" dirty="0" err="1">
                          <a:effectLst/>
                        </a:rPr>
                        <a:t>kwetsbare</a:t>
                      </a:r>
                      <a:r>
                        <a:rPr lang="en-GB" sz="1800" dirty="0">
                          <a:effectLst/>
                        </a:rPr>
                        <a:t> </a:t>
                      </a:r>
                      <a:r>
                        <a:rPr lang="en-GB" sz="1800" dirty="0" err="1">
                          <a:effectLst/>
                        </a:rPr>
                        <a:t>oudere</a:t>
                      </a:r>
                      <a:endParaRPr lang="nl-BE" sz="18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b"/>
                </a:tc>
                <a:tc>
                  <a:txBody>
                    <a:bodyPr/>
                    <a:lstStyle/>
                    <a:p>
                      <a:pPr indent="-226695" algn="ctr">
                        <a:lnSpc>
                          <a:spcPct val="120000"/>
                        </a:lnSpc>
                        <a:spcAft>
                          <a:spcPts val="0"/>
                        </a:spcAft>
                      </a:pPr>
                      <a:r>
                        <a:rPr lang="en-GB" sz="1800" dirty="0" err="1">
                          <a:effectLst/>
                        </a:rPr>
                        <a:t>Afdeling</a:t>
                      </a:r>
                      <a:endParaRPr lang="nl-BE" sz="18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b"/>
                </a:tc>
                <a:tc>
                  <a:txBody>
                    <a:bodyPr/>
                    <a:lstStyle/>
                    <a:p>
                      <a:pPr indent="-226695" algn="ctr">
                        <a:lnSpc>
                          <a:spcPct val="120000"/>
                        </a:lnSpc>
                        <a:spcAft>
                          <a:spcPts val="0"/>
                        </a:spcAft>
                      </a:pPr>
                      <a:r>
                        <a:rPr lang="en-GB" sz="1800" dirty="0" err="1">
                          <a:effectLst/>
                        </a:rPr>
                        <a:t>Organisatie</a:t>
                      </a:r>
                      <a:endParaRPr lang="nl-BE" sz="18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b"/>
                </a:tc>
                <a:tc>
                  <a:txBody>
                    <a:bodyPr/>
                    <a:lstStyle/>
                    <a:p>
                      <a:pPr indent="-226695" algn="ctr">
                        <a:lnSpc>
                          <a:spcPct val="120000"/>
                        </a:lnSpc>
                        <a:spcAft>
                          <a:spcPts val="0"/>
                        </a:spcAft>
                      </a:pPr>
                      <a:r>
                        <a:rPr lang="en-GB" sz="1800" dirty="0" err="1">
                          <a:effectLst/>
                        </a:rPr>
                        <a:t>Omgeving</a:t>
                      </a:r>
                      <a:r>
                        <a:rPr lang="en-GB" sz="1800" dirty="0">
                          <a:effectLst/>
                        </a:rPr>
                        <a:t> </a:t>
                      </a:r>
                      <a:r>
                        <a:rPr lang="en-GB" sz="1800" dirty="0" err="1">
                          <a:effectLst/>
                        </a:rPr>
                        <a:t>buiten</a:t>
                      </a:r>
                      <a:r>
                        <a:rPr lang="en-GB" sz="1800" dirty="0">
                          <a:effectLst/>
                        </a:rPr>
                        <a:t> de </a:t>
                      </a:r>
                      <a:r>
                        <a:rPr lang="en-GB" sz="1800" dirty="0" err="1">
                          <a:effectLst/>
                        </a:rPr>
                        <a:t>zorgorganisatie</a:t>
                      </a:r>
                      <a:endParaRPr lang="nl-BE" sz="18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b"/>
                </a:tc>
                <a:extLst>
                  <a:ext uri="{0D108BD9-81ED-4DB2-BD59-A6C34878D82A}">
                    <a16:rowId xmlns:a16="http://schemas.microsoft.com/office/drawing/2014/main" val="10000"/>
                  </a:ext>
                </a:extLst>
              </a:tr>
              <a:tr h="1429412">
                <a:tc>
                  <a:txBody>
                    <a:bodyPr/>
                    <a:lstStyle/>
                    <a:p>
                      <a:pPr indent="-226695" algn="l">
                        <a:lnSpc>
                          <a:spcPct val="120000"/>
                        </a:lnSpc>
                        <a:spcAft>
                          <a:spcPts val="0"/>
                        </a:spcAft>
                      </a:pPr>
                      <a:r>
                        <a:rPr lang="en-GB" sz="1800">
                          <a:effectLst/>
                        </a:rPr>
                        <a:t>Educatie</a:t>
                      </a:r>
                      <a:endParaRPr lang="nl-BE" sz="18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ctr"/>
                </a:tc>
                <a:tc>
                  <a:txBody>
                    <a:bodyPr/>
                    <a:lstStyle/>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a:effectLst/>
                        </a:rPr>
                        <a:t>Motivationele gespreksvoering en/of</a:t>
                      </a:r>
                      <a:br>
                        <a:rPr lang="nl-BE" sz="1100">
                          <a:effectLst/>
                        </a:rPr>
                      </a:br>
                      <a:r>
                        <a:rPr lang="nl-BE" sz="1100">
                          <a:effectLst/>
                        </a:rPr>
                        <a:t>individuele mondhygiëne instructies  door mondhygiënist, referentiepersoon mondzorg, tandarts of huisarts. </a:t>
                      </a:r>
                    </a:p>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a:effectLst/>
                        </a:rPr>
                        <a:t>Brochures en posters om de bewoner op de hoogte te brengen van de aandacht voor mondzorg.                  </a:t>
                      </a:r>
                    </a:p>
                    <a:p>
                      <a:pPr marL="342900" lvl="0" indent="-342900" algn="l">
                        <a:lnSpc>
                          <a:spcPct val="120000"/>
                        </a:lnSpc>
                        <a:spcAft>
                          <a:spcPts val="800"/>
                        </a:spcAft>
                        <a:buClr>
                          <a:srgbClr val="FDDA24"/>
                        </a:buClr>
                        <a:buSzPts val="1600"/>
                        <a:buFont typeface="Bryant Pro Bold" panose="020B0503040000020003" pitchFamily="34" charset="0"/>
                        <a:buChar char="&gt;"/>
                      </a:pPr>
                      <a:r>
                        <a:rPr lang="en-GB" sz="1100">
                          <a:effectLst/>
                        </a:rPr>
                        <a:t>Intake gesprek nieuwe bewoners.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a:effectLst/>
                        </a:rPr>
                        <a:t>Gebruik maken van de Train de trainer- mondzorg die wordt aangeboden door het Vlaams Instituut Mondgezondheid.</a:t>
                      </a:r>
                    </a:p>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a:effectLst/>
                        </a:rPr>
                        <a:t>Steekkaarten met informatie over mondzorg zijn duidelijk aanwezig op de verpleegpost.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dirty="0">
                          <a:effectLst/>
                        </a:rPr>
                        <a:t>Sensibilisering leidinggevenden op het terrein (preventie).</a:t>
                      </a:r>
                    </a:p>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dirty="0">
                          <a:effectLst/>
                        </a:rPr>
                        <a:t>Praktische en theoretische mondzorg trainingen</a:t>
                      </a:r>
                      <a:br>
                        <a:rPr lang="nl-BE" sz="1100" dirty="0">
                          <a:effectLst/>
                        </a:rPr>
                      </a:br>
                      <a:r>
                        <a:rPr lang="nl-BE" sz="1100" dirty="0">
                          <a:effectLst/>
                        </a:rPr>
                        <a:t>(preventie)</a:t>
                      </a:r>
                    </a:p>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dirty="0">
                          <a:effectLst/>
                        </a:rPr>
                        <a:t>KICK-OFF moment De Mondzorglijn. Thema week of thema-dag mondzorg. </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a:effectLst/>
                        </a:rPr>
                        <a:t>Werking rond mondzorg communiceren naar familie en mantelzorgers. </a:t>
                      </a:r>
                    </a:p>
                    <a:p>
                      <a:pPr marL="342900" lvl="0" indent="-342900" algn="l">
                        <a:lnSpc>
                          <a:spcPct val="120000"/>
                        </a:lnSpc>
                        <a:spcAft>
                          <a:spcPts val="800"/>
                        </a:spcAft>
                        <a:buClr>
                          <a:srgbClr val="FDDA24"/>
                        </a:buClr>
                        <a:buSzPts val="1600"/>
                        <a:buFont typeface="Bryant Pro Bold" panose="020B0503040000020003" pitchFamily="34" charset="0"/>
                        <a:buChar char="&gt;"/>
                      </a:pPr>
                      <a:r>
                        <a:rPr lang="nl-BE" sz="1100">
                          <a:effectLst/>
                        </a:rPr>
                        <a:t>Infomoment rond De Mondzorglijn in de eerstelijnszone. Tandartsen in de regio uitnodigen voor een werklunch.</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extLst>
                  <a:ext uri="{0D108BD9-81ED-4DB2-BD59-A6C34878D82A}">
                    <a16:rowId xmlns:a16="http://schemas.microsoft.com/office/drawing/2014/main" val="10001"/>
                  </a:ext>
                </a:extLst>
              </a:tr>
              <a:tr h="1058434">
                <a:tc>
                  <a:txBody>
                    <a:bodyPr/>
                    <a:lstStyle/>
                    <a:p>
                      <a:pPr indent="-226695" algn="l">
                        <a:lnSpc>
                          <a:spcPct val="120000"/>
                        </a:lnSpc>
                        <a:spcAft>
                          <a:spcPts val="0"/>
                        </a:spcAft>
                      </a:pPr>
                      <a:r>
                        <a:rPr lang="en-GB" sz="1800">
                          <a:effectLst/>
                        </a:rPr>
                        <a:t>Omgevings-interventies</a:t>
                      </a:r>
                      <a:endParaRPr lang="nl-BE" sz="18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ctr"/>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Opteren voor suikervrije frisdranken, wanneer de koffie of thee gezoet wordt, suikervervangers aanbieden.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Correcte materialen en producten voor dagelijkse mondzorg zijn aanwezig.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Mondzorg basis deel van het digitaal zorgdossier, waardoor het dagelijks zichtbaar wordt in de zorg. </a:t>
                      </a: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extLst>
                  <a:ext uri="{0D108BD9-81ED-4DB2-BD59-A6C34878D82A}">
                    <a16:rowId xmlns:a16="http://schemas.microsoft.com/office/drawing/2014/main" val="10002"/>
                  </a:ext>
                </a:extLst>
              </a:tr>
              <a:tr h="1267931">
                <a:tc>
                  <a:txBody>
                    <a:bodyPr/>
                    <a:lstStyle/>
                    <a:p>
                      <a:pPr indent="-226695" algn="l">
                        <a:lnSpc>
                          <a:spcPct val="120000"/>
                        </a:lnSpc>
                        <a:spcAft>
                          <a:spcPts val="0"/>
                        </a:spcAft>
                      </a:pPr>
                      <a:r>
                        <a:rPr lang="en-GB" sz="1800">
                          <a:effectLst/>
                        </a:rPr>
                        <a:t>Afspraken en regelgeving</a:t>
                      </a:r>
                      <a:endParaRPr lang="nl-BE" sz="18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ctr"/>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Individueel aangepast mondzorgplan per bewoner aanwezig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In patiënten- of bewonersbesprekingen wordt mondzorg een vast item.  </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en-GB" sz="1100" dirty="0">
                          <a:effectLst/>
                        </a:rPr>
                        <a:t>Vast </a:t>
                      </a:r>
                      <a:r>
                        <a:rPr lang="en-GB" sz="1100" dirty="0" err="1">
                          <a:effectLst/>
                        </a:rPr>
                        <a:t>Mondzorgbeleid</a:t>
                      </a:r>
                      <a:r>
                        <a:rPr lang="en-GB" sz="1100" dirty="0">
                          <a:effectLst/>
                        </a:rPr>
                        <a:t> (</a:t>
                      </a:r>
                      <a:r>
                        <a:rPr lang="en-GB" sz="1100" dirty="0" err="1">
                          <a:effectLst/>
                        </a:rPr>
                        <a:t>draaiboek</a:t>
                      </a:r>
                      <a:r>
                        <a:rPr lang="en-GB" sz="1100" dirty="0">
                          <a:effectLst/>
                        </a:rPr>
                        <a:t> </a:t>
                      </a:r>
                      <a:r>
                        <a:rPr lang="en-GB" sz="1100" dirty="0" err="1">
                          <a:effectLst/>
                        </a:rPr>
                        <a:t>Mondzorglijn</a:t>
                      </a:r>
                      <a:r>
                        <a:rPr lang="en-GB" sz="1100" dirty="0">
                          <a:effectLst/>
                        </a:rPr>
                        <a:t>)</a:t>
                      </a:r>
                      <a:endParaRPr lang="nl-BE" sz="1100" dirty="0">
                        <a:effectLst/>
                      </a:endParaRP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Mondzorg is opgenomen in  het kwaliteitsbeleid van de organisatie</a:t>
                      </a: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Mondzorgbeleid op niveau van de 1ste lijns zone.</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extLst>
                  <a:ext uri="{0D108BD9-81ED-4DB2-BD59-A6C34878D82A}">
                    <a16:rowId xmlns:a16="http://schemas.microsoft.com/office/drawing/2014/main" val="10003"/>
                  </a:ext>
                </a:extLst>
              </a:tr>
              <a:tr h="1587664">
                <a:tc>
                  <a:txBody>
                    <a:bodyPr/>
                    <a:lstStyle/>
                    <a:p>
                      <a:pPr indent="-226695" algn="l">
                        <a:lnSpc>
                          <a:spcPct val="120000"/>
                        </a:lnSpc>
                        <a:spcAft>
                          <a:spcPts val="0"/>
                        </a:spcAft>
                      </a:pPr>
                      <a:r>
                        <a:rPr lang="en-GB" sz="1800" dirty="0" err="1">
                          <a:effectLst/>
                        </a:rPr>
                        <a:t>Zorg</a:t>
                      </a:r>
                      <a:r>
                        <a:rPr lang="en-GB" sz="1800" dirty="0">
                          <a:effectLst/>
                        </a:rPr>
                        <a:t> en </a:t>
                      </a:r>
                      <a:r>
                        <a:rPr lang="en-GB" sz="1800" dirty="0" err="1">
                          <a:effectLst/>
                        </a:rPr>
                        <a:t>begeleiding</a:t>
                      </a:r>
                      <a:endParaRPr lang="nl-BE" sz="18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nchor="ctr"/>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Door het gebruik van BelRAI ‘Mond en tanden’ kunnen zorgverleners vroegtijdig de nood aan een tandartsbezoek inschatten</a:t>
                      </a: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Regelen van aangepast transport naar eigen tandarts of mobiele tandarts </a:t>
                      </a: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a:effectLst/>
                        </a:rPr>
                        <a:t>Het hebben van een vaste huistandarts motiveert meer om regelmatig op controle te gaan. </a:t>
                      </a:r>
                      <a:br>
                        <a:rPr lang="nl-BE" sz="1100">
                          <a:effectLst/>
                        </a:rPr>
                      </a:br>
                      <a:r>
                        <a:rPr lang="nl-BE" sz="1100">
                          <a:effectLst/>
                        </a:rPr>
                        <a:t> </a:t>
                      </a:r>
                      <a:endParaRPr lang="nl-BE" sz="110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Zorgverleners hebben aandacht voor bewoners die klagen over pijn in de mond, of die negatief/agressief reageren op zorg aan het gezicht. </a:t>
                      </a:r>
                      <a:r>
                        <a:rPr lang="en-GB" sz="1100" dirty="0" err="1">
                          <a:effectLst/>
                        </a:rPr>
                        <a:t>Dit</a:t>
                      </a:r>
                      <a:r>
                        <a:rPr lang="en-GB" sz="1100" dirty="0">
                          <a:effectLst/>
                        </a:rPr>
                        <a:t> </a:t>
                      </a:r>
                      <a:r>
                        <a:rPr lang="en-GB" sz="1100" dirty="0" err="1">
                          <a:effectLst/>
                        </a:rPr>
                        <a:t>wordt</a:t>
                      </a:r>
                      <a:r>
                        <a:rPr lang="en-GB" sz="1100" dirty="0">
                          <a:effectLst/>
                        </a:rPr>
                        <a:t> </a:t>
                      </a:r>
                      <a:r>
                        <a:rPr lang="en-GB" sz="1100" dirty="0" err="1">
                          <a:effectLst/>
                        </a:rPr>
                        <a:t>gesignaleerd</a:t>
                      </a:r>
                      <a:r>
                        <a:rPr lang="en-GB" sz="1100" dirty="0">
                          <a:effectLst/>
                        </a:rPr>
                        <a:t> </a:t>
                      </a:r>
                      <a:r>
                        <a:rPr lang="en-GB" sz="1100" dirty="0" err="1">
                          <a:effectLst/>
                        </a:rPr>
                        <a:t>aan</a:t>
                      </a:r>
                      <a:r>
                        <a:rPr lang="en-GB" sz="1100" dirty="0">
                          <a:effectLst/>
                        </a:rPr>
                        <a:t> de </a:t>
                      </a:r>
                      <a:r>
                        <a:rPr lang="en-GB" sz="1100" dirty="0" err="1">
                          <a:effectLst/>
                        </a:rPr>
                        <a:t>mondzorgcoördinator</a:t>
                      </a:r>
                      <a:r>
                        <a:rPr lang="en-GB" sz="1100" dirty="0">
                          <a:effectLst/>
                        </a:rPr>
                        <a:t>.</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Nauwe samenwerking of goede contacten met lokale tandarts.</a:t>
                      </a:r>
                    </a:p>
                    <a:p>
                      <a:pPr marL="342900" lvl="0" indent="-342900" algn="l">
                        <a:lnSpc>
                          <a:spcPct val="120000"/>
                        </a:lnSpc>
                        <a:spcAft>
                          <a:spcPts val="0"/>
                        </a:spcAft>
                        <a:buClr>
                          <a:srgbClr val="FDDA24"/>
                        </a:buClr>
                        <a:buSzPts val="1600"/>
                        <a:buFont typeface="Bryant Pro Bold" panose="020B0503040000020003" pitchFamily="34" charset="0"/>
                        <a:buChar char="&gt;"/>
                      </a:pPr>
                      <a:r>
                        <a:rPr lang="en-GB" sz="1100" dirty="0" err="1">
                          <a:effectLst/>
                        </a:rPr>
                        <a:t>Samenwerking</a:t>
                      </a:r>
                      <a:r>
                        <a:rPr lang="en-GB" sz="1100" dirty="0">
                          <a:effectLst/>
                        </a:rPr>
                        <a:t> met </a:t>
                      </a:r>
                      <a:r>
                        <a:rPr lang="en-GB" sz="1100" dirty="0" err="1">
                          <a:effectLst/>
                        </a:rPr>
                        <a:t>mondhygiënist</a:t>
                      </a:r>
                      <a:r>
                        <a:rPr lang="en-GB" sz="1100" dirty="0">
                          <a:effectLst/>
                        </a:rPr>
                        <a:t>. </a:t>
                      </a:r>
                      <a:endParaRPr lang="nl-BE" sz="1100" dirty="0">
                        <a:effectLst/>
                      </a:endParaRP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De Coördinerende Raadgevende arts (CRA) kan huisartsen motiveren om meer aandacht te schenken aan de  mondgezondheid.</a:t>
                      </a: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  </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tc>
                  <a:txBody>
                    <a:bodyPr/>
                    <a:lstStyle/>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Gezamenlijke aankoop mobiel materiaal tandarts/mondhygiënist. </a:t>
                      </a:r>
                      <a:r>
                        <a:rPr lang="en-GB" sz="1100" dirty="0">
                          <a:effectLst/>
                        </a:rPr>
                        <a:t>(</a:t>
                      </a:r>
                      <a:r>
                        <a:rPr lang="en-GB" sz="1100" dirty="0" err="1">
                          <a:effectLst/>
                        </a:rPr>
                        <a:t>toeleiding</a:t>
                      </a:r>
                      <a:r>
                        <a:rPr lang="en-GB" sz="1100" dirty="0">
                          <a:effectLst/>
                        </a:rPr>
                        <a:t>) </a:t>
                      </a:r>
                      <a:endParaRPr lang="nl-BE" sz="1100" dirty="0">
                        <a:effectLst/>
                      </a:endParaRPr>
                    </a:p>
                    <a:p>
                      <a:pPr marL="342900" lvl="0" indent="-342900" algn="l">
                        <a:lnSpc>
                          <a:spcPct val="120000"/>
                        </a:lnSpc>
                        <a:spcAft>
                          <a:spcPts val="0"/>
                        </a:spcAft>
                        <a:buClr>
                          <a:srgbClr val="FDDA24"/>
                        </a:buClr>
                        <a:buSzPts val="1600"/>
                        <a:buFont typeface="Bryant Pro Bold" panose="020B0503040000020003" pitchFamily="34" charset="0"/>
                        <a:buChar char="&gt;"/>
                      </a:pPr>
                      <a:r>
                        <a:rPr lang="nl-BE" sz="1100" dirty="0">
                          <a:effectLst/>
                        </a:rPr>
                        <a:t>Familie, vrijwilligers of andere mantelzorgers kunnen betrokken worden bij het organiseren van transport naar de tandarts, of bij het uitvoeren van dagelijkse mondzorg. </a:t>
                      </a:r>
                      <a:endParaRPr lang="nl-BE" sz="1100" dirty="0">
                        <a:effectLst/>
                        <a:latin typeface="Bryant Pro Regular" panose="020B0503040000020003" pitchFamily="34" charset="0"/>
                        <a:ea typeface="Calibri" panose="020F0502020204030204" pitchFamily="34" charset="0"/>
                        <a:cs typeface="Times New Roman" panose="02020603050405020304" pitchFamily="18" charset="0"/>
                      </a:endParaRPr>
                    </a:p>
                  </a:txBody>
                  <a:tcPr marL="23215" marR="2321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185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3. Bepaal Prioriteiten en doelstellingen </a:t>
            </a:r>
          </a:p>
        </p:txBody>
      </p:sp>
      <p:pic>
        <p:nvPicPr>
          <p:cNvPr id="5" name="Afbeelding 4"/>
          <p:cNvPicPr/>
          <p:nvPr/>
        </p:nvPicPr>
        <p:blipFill>
          <a:blip r:embed="rId2"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433932" y="4268224"/>
            <a:ext cx="513806" cy="426783"/>
          </a:xfrm>
          <a:prstGeom prst="rect">
            <a:avLst/>
          </a:prstGeom>
        </p:spPr>
      </p:pic>
      <p:sp>
        <p:nvSpPr>
          <p:cNvPr id="8" name="Tijdelijke aanduiding voor inhoud 7"/>
          <p:cNvSpPr>
            <a:spLocks noGrp="1"/>
          </p:cNvSpPr>
          <p:nvPr>
            <p:ph idx="1"/>
          </p:nvPr>
        </p:nvSpPr>
        <p:spPr/>
        <p:txBody>
          <a:bodyPr/>
          <a:lstStyle/>
          <a:p>
            <a:r>
              <a:rPr lang="nl-BE" dirty="0"/>
              <a:t>Op basis van de vergaarde informatie uit stap 2 </a:t>
            </a:r>
          </a:p>
          <a:p>
            <a:r>
              <a:rPr lang="nl-BE" dirty="0"/>
              <a:t>Wat wordt er als meest belangrijk ervaren?</a:t>
            </a:r>
          </a:p>
          <a:p>
            <a:r>
              <a:rPr lang="nl-BE" dirty="0"/>
              <a:t>Op welke vlakken moet er nog het meest ingezet worden? </a:t>
            </a:r>
          </a:p>
          <a:p>
            <a:endParaRPr lang="nl-BE" dirty="0"/>
          </a:p>
          <a:p>
            <a:pPr lvl="1"/>
            <a:r>
              <a:rPr lang="nl-BE" dirty="0"/>
              <a:t>De prioriteiten worden omgezet in duidelijke en specifieke doelstellingen (SMART)</a:t>
            </a:r>
          </a:p>
          <a:p>
            <a:pPr lvl="1"/>
            <a:endParaRPr lang="nl-BE" b="1" dirty="0"/>
          </a:p>
          <a:p>
            <a:r>
              <a:rPr lang="nl-BE" b="1" dirty="0"/>
              <a:t>Ondersteuning bij</a:t>
            </a:r>
            <a:r>
              <a:rPr lang="nl-BE" dirty="0"/>
              <a:t>:</a:t>
            </a:r>
          </a:p>
          <a:p>
            <a:pPr lvl="2"/>
            <a:r>
              <a:rPr lang="nl-BE" dirty="0"/>
              <a:t>3.1 Prioriteiten bepalen</a:t>
            </a:r>
          </a:p>
          <a:p>
            <a:pPr lvl="2"/>
            <a:r>
              <a:rPr lang="nl-BE" dirty="0"/>
              <a:t>3.2 Doelstellingen formuleren </a:t>
            </a:r>
          </a:p>
          <a:p>
            <a:endParaRPr lang="nl-BE" dirty="0"/>
          </a:p>
        </p:txBody>
      </p:sp>
      <p:pic>
        <p:nvPicPr>
          <p:cNvPr id="9" name="Afbeelding 8"/>
          <p:cNvPicPr>
            <a:picLocks noChangeAspect="1"/>
          </p:cNvPicPr>
          <p:nvPr/>
        </p:nvPicPr>
        <p:blipFill>
          <a:blip r:embed="rId3"/>
          <a:stretch>
            <a:fillRect/>
          </a:stretch>
        </p:blipFill>
        <p:spPr>
          <a:xfrm>
            <a:off x="947738" y="211311"/>
            <a:ext cx="6144482" cy="1095528"/>
          </a:xfrm>
          <a:prstGeom prst="rect">
            <a:avLst/>
          </a:prstGeom>
        </p:spPr>
      </p:pic>
    </p:spTree>
    <p:extLst>
      <p:ext uri="{BB962C8B-B14F-4D97-AF65-F5344CB8AC3E}">
        <p14:creationId xmlns:p14="http://schemas.microsoft.com/office/powerpoint/2010/main" val="181259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913234" y="228450"/>
            <a:ext cx="6220693" cy="1076475"/>
          </a:xfrm>
          <a:prstGeom prst="rect">
            <a:avLst/>
          </a:prstGeom>
        </p:spPr>
      </p:pic>
      <p:pic>
        <p:nvPicPr>
          <p:cNvPr id="5" name="Afbeelding 4"/>
          <p:cNvPicPr/>
          <p:nvPr/>
        </p:nvPicPr>
        <p:blipFill>
          <a:blip r:embed="rId4"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399428" y="4545107"/>
            <a:ext cx="513806" cy="426783"/>
          </a:xfrm>
          <a:prstGeom prst="rect">
            <a:avLst/>
          </a:prstGeom>
        </p:spPr>
      </p:pic>
      <p:sp>
        <p:nvSpPr>
          <p:cNvPr id="6" name="Tijdelijke aanduiding voor inhoud 5"/>
          <p:cNvSpPr>
            <a:spLocks noGrp="1"/>
          </p:cNvSpPr>
          <p:nvPr>
            <p:ph idx="1"/>
          </p:nvPr>
        </p:nvSpPr>
        <p:spPr/>
        <p:txBody>
          <a:bodyPr/>
          <a:lstStyle/>
          <a:p>
            <a:r>
              <a:rPr lang="nl-BE" dirty="0"/>
              <a:t>Welke concrete acties ondernemen? </a:t>
            </a:r>
          </a:p>
          <a:p>
            <a:r>
              <a:rPr lang="nl-BE" dirty="0"/>
              <a:t>Is er voor elke doelstelling een actie afgesproken? </a:t>
            </a:r>
          </a:p>
          <a:p>
            <a:r>
              <a:rPr lang="nl-BE" dirty="0"/>
              <a:t>Zorgverleners worden betrokken bij het opstellen van het actieplan: eigenaarschap!</a:t>
            </a:r>
          </a:p>
          <a:p>
            <a:r>
              <a:rPr lang="nl-BE" dirty="0"/>
              <a:t>Wie gaat wat doen? Wanneer? </a:t>
            </a:r>
          </a:p>
          <a:p>
            <a:pPr lvl="2"/>
            <a:endParaRPr lang="nl-BE" dirty="0"/>
          </a:p>
          <a:p>
            <a:r>
              <a:rPr lang="nl-BE" dirty="0"/>
              <a:t>Ondersteuning bij: </a:t>
            </a:r>
          </a:p>
          <a:p>
            <a:pPr lvl="2"/>
            <a:r>
              <a:rPr lang="nl-BE" dirty="0"/>
              <a:t>4.1 Vertaling van de doelstellingen</a:t>
            </a:r>
          </a:p>
          <a:p>
            <a:pPr lvl="2"/>
            <a:r>
              <a:rPr lang="nl-BE" dirty="0"/>
              <a:t>4.2 Opstellen van het actieplan: draaiboek per organisatie</a:t>
            </a:r>
          </a:p>
          <a:p>
            <a:pPr marL="0" indent="0">
              <a:buNone/>
            </a:pPr>
            <a:endParaRPr lang="nl-BE" dirty="0"/>
          </a:p>
        </p:txBody>
      </p:sp>
    </p:spTree>
    <p:extLst>
      <p:ext uri="{BB962C8B-B14F-4D97-AF65-F5344CB8AC3E}">
        <p14:creationId xmlns:p14="http://schemas.microsoft.com/office/powerpoint/2010/main" val="2432774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5. Voer acties uit </a:t>
            </a:r>
          </a:p>
        </p:txBody>
      </p:sp>
      <p:pic>
        <p:nvPicPr>
          <p:cNvPr id="5" name="Afbeelding 4"/>
          <p:cNvPicPr/>
          <p:nvPr/>
        </p:nvPicPr>
        <p:blipFill>
          <a:blip r:embed="rId2"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424193" y="4369718"/>
            <a:ext cx="513806" cy="426783"/>
          </a:xfrm>
          <a:prstGeom prst="rect">
            <a:avLst/>
          </a:prstGeom>
        </p:spPr>
      </p:pic>
      <p:sp>
        <p:nvSpPr>
          <p:cNvPr id="6" name="Tijdelijke aanduiding voor inhoud 5"/>
          <p:cNvSpPr>
            <a:spLocks noGrp="1"/>
          </p:cNvSpPr>
          <p:nvPr>
            <p:ph idx="1"/>
          </p:nvPr>
        </p:nvSpPr>
        <p:spPr/>
        <p:txBody>
          <a:bodyPr/>
          <a:lstStyle/>
          <a:p>
            <a:r>
              <a:rPr lang="nl-BE" dirty="0"/>
              <a:t>Ready? Set. Go! </a:t>
            </a:r>
          </a:p>
          <a:p>
            <a:pPr lvl="1"/>
            <a:r>
              <a:rPr lang="nl-BE" dirty="0"/>
              <a:t>Er werd een draagvlak gecreëerd.</a:t>
            </a:r>
          </a:p>
          <a:p>
            <a:pPr lvl="1"/>
            <a:r>
              <a:rPr lang="nl-BE" dirty="0"/>
              <a:t>De belangrijkste knelpunten worden herkend en aangepakt. </a:t>
            </a:r>
          </a:p>
          <a:p>
            <a:pPr lvl="1"/>
            <a:r>
              <a:rPr lang="nl-BE" dirty="0"/>
              <a:t>Iedereen in de organisatie is op de hoogte én weet wat hij/zij moet doen om zijn steentje bij te dragen aan het project. </a:t>
            </a:r>
          </a:p>
          <a:p>
            <a:pPr lvl="1"/>
            <a:r>
              <a:rPr lang="nl-BE" sz="2800" dirty="0"/>
              <a:t>Communicatie</a:t>
            </a:r>
            <a:r>
              <a:rPr lang="nl-BE" dirty="0"/>
              <a:t> </a:t>
            </a:r>
          </a:p>
          <a:p>
            <a:pPr marL="0" indent="0">
              <a:buNone/>
            </a:pPr>
            <a:endParaRPr lang="nl-BE" dirty="0"/>
          </a:p>
          <a:p>
            <a:r>
              <a:rPr lang="nl-BE" dirty="0"/>
              <a:t>Ondersteuning bij de uitvoering van het actieplan op de werkvloer!</a:t>
            </a:r>
          </a:p>
          <a:p>
            <a:endParaRPr lang="nl-BE" dirty="0"/>
          </a:p>
        </p:txBody>
      </p:sp>
      <p:pic>
        <p:nvPicPr>
          <p:cNvPr id="7" name="Afbeelding 6"/>
          <p:cNvPicPr>
            <a:picLocks noChangeAspect="1"/>
          </p:cNvPicPr>
          <p:nvPr/>
        </p:nvPicPr>
        <p:blipFill>
          <a:blip r:embed="rId3"/>
          <a:stretch>
            <a:fillRect/>
          </a:stretch>
        </p:blipFill>
        <p:spPr>
          <a:xfrm>
            <a:off x="947738" y="209397"/>
            <a:ext cx="6220693" cy="1095528"/>
          </a:xfrm>
          <a:prstGeom prst="rect">
            <a:avLst/>
          </a:prstGeom>
        </p:spPr>
      </p:pic>
    </p:spTree>
    <p:extLst>
      <p:ext uri="{BB962C8B-B14F-4D97-AF65-F5344CB8AC3E}">
        <p14:creationId xmlns:p14="http://schemas.microsoft.com/office/powerpoint/2010/main" val="378102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6. Evalueer en stuur bij </a:t>
            </a:r>
          </a:p>
        </p:txBody>
      </p:sp>
      <p:sp>
        <p:nvSpPr>
          <p:cNvPr id="3" name="Tekstvak 2"/>
          <p:cNvSpPr txBox="1"/>
          <p:nvPr/>
        </p:nvSpPr>
        <p:spPr>
          <a:xfrm>
            <a:off x="322221" y="3143794"/>
            <a:ext cx="6235337" cy="646331"/>
          </a:xfrm>
          <a:prstGeom prst="rect">
            <a:avLst/>
          </a:prstGeom>
          <a:noFill/>
        </p:spPr>
        <p:txBody>
          <a:bodyPr wrap="square" rtlCol="0">
            <a:spAutoFit/>
          </a:bodyPr>
          <a:lstStyle/>
          <a:p>
            <a:pPr lvl="1"/>
            <a:endParaRPr lang="nl-BE" dirty="0"/>
          </a:p>
          <a:p>
            <a:endParaRPr lang="nl-BE" dirty="0"/>
          </a:p>
        </p:txBody>
      </p:sp>
      <p:pic>
        <p:nvPicPr>
          <p:cNvPr id="5" name="Afbeelding 4"/>
          <p:cNvPicPr/>
          <p:nvPr/>
        </p:nvPicPr>
        <p:blipFill>
          <a:blip r:embed="rId3"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392725" y="5235969"/>
            <a:ext cx="513806" cy="426783"/>
          </a:xfrm>
          <a:prstGeom prst="rect">
            <a:avLst/>
          </a:prstGeom>
        </p:spPr>
      </p:pic>
      <p:sp>
        <p:nvSpPr>
          <p:cNvPr id="6" name="Tijdelijke aanduiding voor inhoud 5"/>
          <p:cNvSpPr>
            <a:spLocks noGrp="1"/>
          </p:cNvSpPr>
          <p:nvPr>
            <p:ph idx="1"/>
          </p:nvPr>
        </p:nvSpPr>
        <p:spPr/>
        <p:txBody>
          <a:bodyPr/>
          <a:lstStyle/>
          <a:p>
            <a:r>
              <a:rPr lang="nl-BE" dirty="0"/>
              <a:t>Hoe weten we of we goed bezig zijn? </a:t>
            </a:r>
          </a:p>
          <a:p>
            <a:r>
              <a:rPr lang="nl-BE" dirty="0"/>
              <a:t>Bereiken we onze doelstellingen? </a:t>
            </a:r>
          </a:p>
          <a:p>
            <a:r>
              <a:rPr lang="nl-BE" dirty="0"/>
              <a:t>Wat werkt er wel, wat niet? Hoe komt het dat deze actie het beoogde effect niet heeft? Waarom? </a:t>
            </a:r>
          </a:p>
          <a:p>
            <a:r>
              <a:rPr lang="nl-BE" dirty="0"/>
              <a:t>Hoe kunnen we oplossingen bieden? </a:t>
            </a:r>
          </a:p>
          <a:p>
            <a:endParaRPr lang="nl-BE" dirty="0"/>
          </a:p>
          <a:p>
            <a:endParaRPr lang="nl-BE" dirty="0"/>
          </a:p>
          <a:p>
            <a:r>
              <a:rPr lang="nl-BE" dirty="0"/>
              <a:t> Ondersteuning bij alle aspecten van de evaluatie </a:t>
            </a:r>
          </a:p>
          <a:p>
            <a:endParaRPr lang="nl-BE" dirty="0"/>
          </a:p>
        </p:txBody>
      </p:sp>
      <p:pic>
        <p:nvPicPr>
          <p:cNvPr id="7" name="Afbeelding 6"/>
          <p:cNvPicPr>
            <a:picLocks noChangeAspect="1"/>
          </p:cNvPicPr>
          <p:nvPr/>
        </p:nvPicPr>
        <p:blipFill>
          <a:blip r:embed="rId4"/>
          <a:stretch>
            <a:fillRect/>
          </a:stretch>
        </p:blipFill>
        <p:spPr>
          <a:xfrm>
            <a:off x="906531" y="349309"/>
            <a:ext cx="6173061" cy="1086002"/>
          </a:xfrm>
          <a:prstGeom prst="rect">
            <a:avLst/>
          </a:prstGeom>
        </p:spPr>
      </p:pic>
    </p:spTree>
    <p:extLst>
      <p:ext uri="{BB962C8B-B14F-4D97-AF65-F5344CB8AC3E}">
        <p14:creationId xmlns:p14="http://schemas.microsoft.com/office/powerpoint/2010/main" val="1982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ekstvak 2"/>
          <p:cNvSpPr txBox="1"/>
          <p:nvPr/>
        </p:nvSpPr>
        <p:spPr>
          <a:xfrm>
            <a:off x="169152" y="3108960"/>
            <a:ext cx="8804365" cy="1200329"/>
          </a:xfrm>
          <a:prstGeom prst="rect">
            <a:avLst/>
          </a:prstGeom>
          <a:noFill/>
        </p:spPr>
        <p:txBody>
          <a:bodyPr wrap="square" rtlCol="0">
            <a:spAutoFit/>
          </a:bodyPr>
          <a:lstStyle/>
          <a:p>
            <a:pPr marL="285750" indent="-285750">
              <a:buClr>
                <a:schemeClr val="accent2"/>
              </a:buClr>
              <a:buFont typeface="Bryant Pro Bold" panose="020B0503040000020003" pitchFamily="34" charset="0"/>
              <a:buChar char="&gt;"/>
            </a:pPr>
            <a:endParaRPr lang="nl-BE" dirty="0"/>
          </a:p>
          <a:p>
            <a:pPr lvl="1"/>
            <a:r>
              <a:rPr lang="nl-BE" dirty="0"/>
              <a:t>      </a:t>
            </a:r>
          </a:p>
          <a:p>
            <a:pPr lvl="2"/>
            <a:endParaRPr lang="nl-BE" dirty="0"/>
          </a:p>
          <a:p>
            <a:r>
              <a:rPr lang="nl-BE" dirty="0"/>
              <a:t> </a:t>
            </a:r>
          </a:p>
        </p:txBody>
      </p:sp>
      <p:pic>
        <p:nvPicPr>
          <p:cNvPr id="6" name="Afbeelding 5"/>
          <p:cNvPicPr/>
          <p:nvPr/>
        </p:nvPicPr>
        <p:blipFill>
          <a:blip r:embed="rId2" cstate="print">
            <a:duotone>
              <a:prstClr val="black"/>
              <a:srgbClr val="4BACC6">
                <a:tint val="45000"/>
                <a:satMod val="400000"/>
              </a:srgbClr>
            </a:duotone>
            <a:extLst>
              <a:ext uri="{28A0092B-C50C-407E-A947-70E740481C1C}">
                <a14:useLocalDpi xmlns:a14="http://schemas.microsoft.com/office/drawing/2010/main" val="0"/>
              </a:ext>
            </a:extLst>
          </a:blip>
          <a:stretch>
            <a:fillRect/>
          </a:stretch>
        </p:blipFill>
        <p:spPr>
          <a:xfrm>
            <a:off x="357731" y="4309289"/>
            <a:ext cx="590007" cy="533403"/>
          </a:xfrm>
          <a:prstGeom prst="rect">
            <a:avLst/>
          </a:prstGeom>
        </p:spPr>
      </p:pic>
      <p:sp>
        <p:nvSpPr>
          <p:cNvPr id="5" name="Tijdelijke aanduiding voor inhoud 4"/>
          <p:cNvSpPr>
            <a:spLocks noGrp="1"/>
          </p:cNvSpPr>
          <p:nvPr>
            <p:ph idx="1"/>
          </p:nvPr>
        </p:nvSpPr>
        <p:spPr/>
        <p:txBody>
          <a:bodyPr/>
          <a:lstStyle/>
          <a:p>
            <a:pPr marL="285750" indent="-285750"/>
            <a:r>
              <a:rPr lang="nl-BE" dirty="0"/>
              <a:t>Project uitgevoerd, project afgerond?</a:t>
            </a:r>
          </a:p>
          <a:p>
            <a:pPr marL="285750" indent="-285750"/>
            <a:r>
              <a:rPr lang="nl-BE" dirty="0"/>
              <a:t>Doel: integratie van een kwaliteitsvol mondzorgbeleid in de organisatie</a:t>
            </a:r>
          </a:p>
          <a:p>
            <a:pPr marL="285750" indent="-285750"/>
            <a:r>
              <a:rPr lang="nl-BE" dirty="0">
                <a:sym typeface="Wingdings" panose="05000000000000000000" pitchFamily="2" charset="2"/>
              </a:rPr>
              <a:t>Mondzorg wordt basiszorg. Mondzorg wordt gezien als vanzelfsprekend </a:t>
            </a:r>
          </a:p>
          <a:p>
            <a:endParaRPr lang="nl-BE" dirty="0">
              <a:sym typeface="Wingdings" panose="05000000000000000000" pitchFamily="2" charset="2"/>
            </a:endParaRPr>
          </a:p>
          <a:p>
            <a:r>
              <a:rPr lang="nl-BE" dirty="0"/>
              <a:t>O</a:t>
            </a:r>
            <a:r>
              <a:rPr lang="nl-BE" b="1" dirty="0"/>
              <a:t>verdracht</a:t>
            </a:r>
            <a:r>
              <a:rPr lang="nl-BE" dirty="0"/>
              <a:t> taken procesbegeleider mondzorg naar </a:t>
            </a:r>
          </a:p>
          <a:p>
            <a:pPr lvl="2"/>
            <a:r>
              <a:rPr lang="nl-BE" dirty="0"/>
              <a:t>mondzorgcoördinator   </a:t>
            </a:r>
          </a:p>
          <a:p>
            <a:pPr lvl="2"/>
            <a:r>
              <a:rPr lang="nl-BE" dirty="0"/>
              <a:t>mondhygiënist</a:t>
            </a:r>
          </a:p>
          <a:p>
            <a:pPr lvl="1"/>
            <a:r>
              <a:rPr lang="nl-BE" dirty="0"/>
              <a:t>Bezoek organisatie een jaar na afronding traject procesbegeleider mondzorg</a:t>
            </a:r>
          </a:p>
          <a:p>
            <a:pPr lvl="1"/>
            <a:r>
              <a:rPr lang="nl-BE" dirty="0"/>
              <a:t>Evaluatie na 2 jaar gebeurt door de mondzorgcoördinator zonder de procesbegeleider.</a:t>
            </a:r>
          </a:p>
        </p:txBody>
      </p:sp>
      <p:pic>
        <p:nvPicPr>
          <p:cNvPr id="7" name="Afbeelding 6"/>
          <p:cNvPicPr>
            <a:picLocks noChangeAspect="1"/>
          </p:cNvPicPr>
          <p:nvPr/>
        </p:nvPicPr>
        <p:blipFill>
          <a:blip r:embed="rId3"/>
          <a:stretch>
            <a:fillRect/>
          </a:stretch>
        </p:blipFill>
        <p:spPr>
          <a:xfrm>
            <a:off x="947738" y="199871"/>
            <a:ext cx="6154009" cy="1105054"/>
          </a:xfrm>
          <a:prstGeom prst="rect">
            <a:avLst/>
          </a:prstGeom>
        </p:spPr>
      </p:pic>
    </p:spTree>
    <p:extLst>
      <p:ext uri="{BB962C8B-B14F-4D97-AF65-F5344CB8AC3E}">
        <p14:creationId xmlns:p14="http://schemas.microsoft.com/office/powerpoint/2010/main" val="13262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Afspraken</a:t>
            </a:r>
          </a:p>
        </p:txBody>
      </p:sp>
      <p:sp>
        <p:nvSpPr>
          <p:cNvPr id="5" name="Tijdelijke aanduiding voor tekst 4"/>
          <p:cNvSpPr>
            <a:spLocks noGrp="1"/>
          </p:cNvSpPr>
          <p:nvPr>
            <p:ph type="body" idx="1"/>
          </p:nvPr>
        </p:nvSpPr>
        <p:spPr/>
        <p:txBody>
          <a:bodyPr/>
          <a:lstStyle/>
          <a:p>
            <a:endParaRPr lang="nl-BE" dirty="0"/>
          </a:p>
        </p:txBody>
      </p:sp>
      <p:sp>
        <p:nvSpPr>
          <p:cNvPr id="6" name="Tijdelijke aanduiding voor tekst 5"/>
          <p:cNvSpPr>
            <a:spLocks noGrp="1"/>
          </p:cNvSpPr>
          <p:nvPr>
            <p:ph type="body" sz="quarter" idx="13"/>
          </p:nvPr>
        </p:nvSpPr>
        <p:spPr/>
        <p:txBody>
          <a:bodyPr/>
          <a:lstStyle/>
          <a:p>
            <a:r>
              <a:rPr lang="nl-BE" dirty="0"/>
              <a:t>5</a:t>
            </a:r>
          </a:p>
        </p:txBody>
      </p:sp>
    </p:spTree>
    <p:extLst>
      <p:ext uri="{BB962C8B-B14F-4D97-AF65-F5344CB8AC3E}">
        <p14:creationId xmlns:p14="http://schemas.microsoft.com/office/powerpoint/2010/main" val="77315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De mondzorglijn in jouw </a:t>
            </a:r>
            <a:r>
              <a:rPr lang="nl-BE" dirty="0" err="1"/>
              <a:t>wzc</a:t>
            </a:r>
            <a:r>
              <a:rPr lang="nl-BE" dirty="0"/>
              <a:t>?</a:t>
            </a:r>
          </a:p>
        </p:txBody>
      </p:sp>
      <p:sp>
        <p:nvSpPr>
          <p:cNvPr id="6" name="Tijdelijke aanduiding voor inhoud 5"/>
          <p:cNvSpPr>
            <a:spLocks noGrp="1"/>
          </p:cNvSpPr>
          <p:nvPr>
            <p:ph idx="1"/>
          </p:nvPr>
        </p:nvSpPr>
        <p:spPr/>
        <p:txBody>
          <a:bodyPr>
            <a:normAutofit/>
          </a:bodyPr>
          <a:lstStyle/>
          <a:p>
            <a:r>
              <a:rPr lang="nl-BE" dirty="0"/>
              <a:t>Belang van een goede mondgezondheid</a:t>
            </a:r>
          </a:p>
          <a:p>
            <a:r>
              <a:rPr lang="nl-BE" dirty="0"/>
              <a:t>Mondzorg bij ouderen, een probleem?</a:t>
            </a:r>
          </a:p>
          <a:p>
            <a:r>
              <a:rPr lang="nl-BE" dirty="0"/>
              <a:t>de mondzorglijn </a:t>
            </a:r>
          </a:p>
          <a:p>
            <a:r>
              <a:rPr lang="nl-BE" dirty="0"/>
              <a:t>De Mondzorglijn in jouw organisatie</a:t>
            </a:r>
          </a:p>
          <a:p>
            <a:r>
              <a:rPr lang="nl-BE" dirty="0"/>
              <a:t>Afspraken</a:t>
            </a:r>
          </a:p>
          <a:p>
            <a:r>
              <a:rPr lang="nl-BE" dirty="0"/>
              <a:t>What’s next</a:t>
            </a:r>
          </a:p>
          <a:p>
            <a:endParaRPr lang="nl-BE" dirty="0"/>
          </a:p>
          <a:p>
            <a:endParaRPr lang="nl-BE" dirty="0"/>
          </a:p>
        </p:txBody>
      </p:sp>
    </p:spTree>
    <p:extLst>
      <p:ext uri="{BB962C8B-B14F-4D97-AF65-F5344CB8AC3E}">
        <p14:creationId xmlns:p14="http://schemas.microsoft.com/office/powerpoint/2010/main" val="177993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000">
              <a:schemeClr val="bg1"/>
            </a:gs>
            <a:gs pos="83000">
              <a:schemeClr val="bg1"/>
            </a:gs>
            <a:gs pos="100000">
              <a:schemeClr val="bg1"/>
            </a:gs>
          </a:gsLst>
          <a:lin ang="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Situering van de organisatie</a:t>
            </a:r>
          </a:p>
        </p:txBody>
      </p:sp>
      <p:pic>
        <p:nvPicPr>
          <p:cNvPr id="4" name="Afbeelding 3" descr="Stappenplan Gezond Werken"/>
          <p:cNvPicPr/>
          <p:nvPr/>
        </p:nvPicPr>
        <p:blipFill rotWithShape="1">
          <a:blip r:embed="rId3">
            <a:extLst>
              <a:ext uri="{28A0092B-C50C-407E-A947-70E740481C1C}">
                <a14:useLocalDpi xmlns:a14="http://schemas.microsoft.com/office/drawing/2010/main" val="0"/>
              </a:ext>
            </a:extLst>
          </a:blip>
          <a:srcRect t="9333"/>
          <a:stretch/>
        </p:blipFill>
        <p:spPr bwMode="auto">
          <a:xfrm>
            <a:off x="3106615" y="1435311"/>
            <a:ext cx="5251939" cy="53171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031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gs>
            <a:gs pos="7000">
              <a:schemeClr val="bg1"/>
            </a:gs>
            <a:gs pos="83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Praktisch</a:t>
            </a:r>
          </a:p>
        </p:txBody>
      </p:sp>
      <p:sp>
        <p:nvSpPr>
          <p:cNvPr id="3" name="Tijdelijke aanduiding voor inhoud 2"/>
          <p:cNvSpPr>
            <a:spLocks noGrp="1"/>
          </p:cNvSpPr>
          <p:nvPr>
            <p:ph idx="1"/>
          </p:nvPr>
        </p:nvSpPr>
        <p:spPr/>
        <p:txBody>
          <a:bodyPr/>
          <a:lstStyle/>
          <a:p>
            <a:r>
              <a:rPr lang="nl-BE" dirty="0"/>
              <a:t>Materialen voor het woonzorgcentrum</a:t>
            </a:r>
          </a:p>
          <a:p>
            <a:pPr lvl="1"/>
            <a:r>
              <a:rPr lang="nl-BE" dirty="0"/>
              <a:t>Draaiboek: </a:t>
            </a:r>
            <a:r>
              <a:rPr lang="nl-BE" dirty="0">
                <a:hlinkClick r:id="rId2"/>
              </a:rPr>
              <a:t>https://gezondemond.be/projecten/de-mondzorglijn/</a:t>
            </a:r>
            <a:endParaRPr lang="nl-BE" dirty="0"/>
          </a:p>
          <a:p>
            <a:pPr lvl="1"/>
            <a:r>
              <a:rPr lang="nl-BE" dirty="0"/>
              <a:t>Bijlagen bij het draaiboek</a:t>
            </a:r>
          </a:p>
          <a:p>
            <a:pPr lvl="1"/>
            <a:r>
              <a:rPr lang="nl-BE" dirty="0" err="1"/>
              <a:t>BelRAI</a:t>
            </a:r>
            <a:r>
              <a:rPr lang="nl-BE" dirty="0"/>
              <a:t> ‘Mond en Tanden’ screeningsinstrument via </a:t>
            </a:r>
            <a:r>
              <a:rPr lang="nl-BE" dirty="0">
                <a:hlinkClick r:id="rId3"/>
              </a:rPr>
              <a:t>www.gezondemond.be</a:t>
            </a:r>
            <a:r>
              <a:rPr lang="nl-BE" dirty="0"/>
              <a:t> af te halen. </a:t>
            </a:r>
          </a:p>
          <a:p>
            <a:pPr lvl="2"/>
            <a:r>
              <a:rPr lang="nl-BE" dirty="0"/>
              <a:t>Met filmpjes over hoe af te nemen. (vanaf maart)</a:t>
            </a:r>
          </a:p>
          <a:p>
            <a:pPr lvl="1"/>
            <a:r>
              <a:rPr lang="nl-BE" dirty="0"/>
              <a:t>Individueel preventief mondzorgplan MET poetskaarten te downloaden via </a:t>
            </a:r>
            <a:r>
              <a:rPr lang="nl-BE" dirty="0">
                <a:hlinkClick r:id="rId3"/>
              </a:rPr>
              <a:t>www.gezondemond.be</a:t>
            </a:r>
            <a:r>
              <a:rPr lang="nl-BE" dirty="0"/>
              <a:t> . </a:t>
            </a:r>
          </a:p>
          <a:p>
            <a:pPr lvl="1"/>
            <a:r>
              <a:rPr lang="nl-BE" dirty="0"/>
              <a:t>Materiaal voor het Kick-Off moment af te halen via </a:t>
            </a:r>
            <a:r>
              <a:rPr lang="nl-BE" dirty="0">
                <a:hlinkClick r:id="rId3"/>
              </a:rPr>
              <a:t>www.gezondemond.be</a:t>
            </a:r>
            <a:r>
              <a:rPr lang="nl-BE" dirty="0"/>
              <a:t> . (vanaf maart)</a:t>
            </a:r>
          </a:p>
          <a:p>
            <a:pPr lvl="1"/>
            <a:endParaRPr lang="nl-BE" dirty="0"/>
          </a:p>
          <a:p>
            <a:pPr lvl="1"/>
            <a:endParaRPr lang="nl-BE" dirty="0"/>
          </a:p>
          <a:p>
            <a:pPr marL="269875" lvl="1" indent="0">
              <a:buNone/>
            </a:pPr>
            <a:r>
              <a:rPr lang="nl-BE" dirty="0"/>
              <a:t>Alle materialen worden besproken tijdens de opleiding voor het mondzorgteam. </a:t>
            </a:r>
          </a:p>
          <a:p>
            <a:pPr marL="269875" lvl="1" indent="0">
              <a:buNone/>
            </a:pPr>
            <a:r>
              <a:rPr lang="nl-BE" dirty="0"/>
              <a:t>Er wordt wel aangeraden dat de mondzorgcoördinator op voorhand het draaiboek doorneemt. </a:t>
            </a:r>
          </a:p>
        </p:txBody>
      </p:sp>
    </p:spTree>
    <p:extLst>
      <p:ext uri="{BB962C8B-B14F-4D97-AF65-F5344CB8AC3E}">
        <p14:creationId xmlns:p14="http://schemas.microsoft.com/office/powerpoint/2010/main" val="99694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Mondzorgteam</a:t>
            </a:r>
          </a:p>
        </p:txBody>
      </p:sp>
      <p:sp>
        <p:nvSpPr>
          <p:cNvPr id="3" name="Tijdelijke aanduiding voor inhoud 2"/>
          <p:cNvSpPr>
            <a:spLocks noGrp="1"/>
          </p:cNvSpPr>
          <p:nvPr>
            <p:ph idx="1"/>
          </p:nvPr>
        </p:nvSpPr>
        <p:spPr/>
        <p:txBody>
          <a:bodyPr>
            <a:normAutofit/>
          </a:bodyPr>
          <a:lstStyle/>
          <a:p>
            <a:pPr marL="0" indent="0">
              <a:buNone/>
            </a:pPr>
            <a:r>
              <a:rPr lang="nl-BE" dirty="0"/>
              <a:t>1. Mondzorgcoördinator</a:t>
            </a:r>
          </a:p>
          <a:p>
            <a:pPr lvl="1"/>
            <a:r>
              <a:rPr lang="nl-BE" dirty="0"/>
              <a:t>Motivatie &amp; enthousiasme!</a:t>
            </a:r>
          </a:p>
          <a:p>
            <a:pPr lvl="1"/>
            <a:r>
              <a:rPr lang="nl-BE" dirty="0"/>
              <a:t>Ervaring met feedback geven en evaluatie van collega’s. </a:t>
            </a:r>
          </a:p>
          <a:p>
            <a:pPr lvl="1"/>
            <a:r>
              <a:rPr lang="nl-BE" dirty="0"/>
              <a:t>Organisatorisch sterk en zin voor verantwoordelijkheid.</a:t>
            </a:r>
          </a:p>
          <a:p>
            <a:pPr lvl="1"/>
            <a:r>
              <a:rPr lang="nl-BE" dirty="0"/>
              <a:t>Voorkennis of ervaring met mondzorg is een </a:t>
            </a:r>
          </a:p>
          <a:p>
            <a:pPr lvl="1"/>
            <a:r>
              <a:rPr lang="nl-BE" dirty="0"/>
              <a:t>Vrijstelling 0,2 VTE</a:t>
            </a:r>
          </a:p>
          <a:p>
            <a:pPr lvl="1"/>
            <a:r>
              <a:rPr lang="nl-BE" dirty="0"/>
              <a:t>Krijgt een opleiding gedurende 1 dag van Gezonde Mond (praktisch en theoretisch).</a:t>
            </a:r>
          </a:p>
          <a:p>
            <a:pPr marL="0" indent="0">
              <a:buNone/>
            </a:pPr>
            <a:endParaRPr lang="nl-BE" dirty="0"/>
          </a:p>
          <a:p>
            <a:r>
              <a:rPr lang="nl-BE" dirty="0"/>
              <a:t>Verpleegkundige, zorgkundige maar ook logo, kine, ergo,… </a:t>
            </a:r>
          </a:p>
          <a:p>
            <a:r>
              <a:rPr lang="nl-BE" dirty="0"/>
              <a:t>Toekomst: mondhygiënisten </a:t>
            </a:r>
          </a:p>
          <a:p>
            <a:pPr marL="0" indent="0">
              <a:buNone/>
            </a:pPr>
            <a:endParaRPr lang="nl-BE" dirty="0"/>
          </a:p>
          <a:p>
            <a:endParaRPr lang="nl-BE" dirty="0"/>
          </a:p>
          <a:p>
            <a:endParaRPr lang="nl-BE" dirty="0"/>
          </a:p>
        </p:txBody>
      </p:sp>
      <p:sp>
        <p:nvSpPr>
          <p:cNvPr id="4" name="Plus 3"/>
          <p:cNvSpPr/>
          <p:nvPr/>
        </p:nvSpPr>
        <p:spPr>
          <a:xfrm>
            <a:off x="5416731" y="3152504"/>
            <a:ext cx="505097" cy="452845"/>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2337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Taken mondzorgcoordinator</a:t>
            </a:r>
          </a:p>
        </p:txBody>
      </p:sp>
      <p:sp>
        <p:nvSpPr>
          <p:cNvPr id="3" name="Tijdelijke aanduiding voor inhoud 2"/>
          <p:cNvSpPr>
            <a:spLocks noGrp="1"/>
          </p:cNvSpPr>
          <p:nvPr>
            <p:ph idx="1"/>
          </p:nvPr>
        </p:nvSpPr>
        <p:spPr/>
        <p:txBody>
          <a:bodyPr>
            <a:normAutofit fontScale="92500" lnSpcReduction="20000"/>
          </a:bodyPr>
          <a:lstStyle/>
          <a:p>
            <a:pPr lvl="0"/>
            <a:r>
              <a:rPr lang="nl-BE" b="0" dirty="0"/>
              <a:t>Zorgen voor een nauwgezette uitvoering van het actieplan (stap 4)</a:t>
            </a:r>
          </a:p>
          <a:p>
            <a:pPr lvl="0"/>
            <a:r>
              <a:rPr lang="nl-BE" b="0" dirty="0"/>
              <a:t>Leiden, begeleiden en helpen van de leden van het mondzorgteam</a:t>
            </a:r>
          </a:p>
          <a:p>
            <a:pPr lvl="0"/>
            <a:r>
              <a:rPr lang="nl-BE" b="0" dirty="0"/>
              <a:t>Opstellen en uitvoeren van de planning van alle activiteiten van het project mondzorg in samenwerking met de procesbegeleider mondzorg </a:t>
            </a:r>
          </a:p>
          <a:p>
            <a:pPr lvl="0"/>
            <a:r>
              <a:rPr lang="nl-BE" b="0" dirty="0"/>
              <a:t>Train-the-trainer opleidingen geven op alle afdelingen in samenwerking met de leden van het mondzorgteam</a:t>
            </a:r>
          </a:p>
          <a:p>
            <a:pPr lvl="0"/>
            <a:r>
              <a:rPr lang="nl-BE" b="0" dirty="0"/>
              <a:t>Controleren van de beschikbaarheid van materialen en producten </a:t>
            </a:r>
          </a:p>
          <a:p>
            <a:pPr lvl="0"/>
            <a:r>
              <a:rPr lang="nl-BE" b="0" dirty="0"/>
              <a:t>Plannen van evaluatiemomenten (interne effectmetingen)</a:t>
            </a:r>
          </a:p>
          <a:p>
            <a:pPr lvl="0"/>
            <a:r>
              <a:rPr lang="nl-BE" b="0" dirty="0"/>
              <a:t>Proces-evaluatie</a:t>
            </a:r>
          </a:p>
          <a:p>
            <a:pPr lvl="0"/>
            <a:r>
              <a:rPr lang="nl-BE" b="0" dirty="0"/>
              <a:t>Controleren, bijhouden en centraliseren van alle formulieren met betrekking tot </a:t>
            </a:r>
            <a:r>
              <a:rPr lang="nl-BE" b="0" i="1" dirty="0"/>
              <a:t>De Mondzorglijn</a:t>
            </a:r>
            <a:endParaRPr lang="nl-BE" b="0" dirty="0"/>
          </a:p>
          <a:p>
            <a:endParaRPr lang="nl-BE" dirty="0"/>
          </a:p>
        </p:txBody>
      </p:sp>
    </p:spTree>
    <p:extLst>
      <p:ext uri="{BB962C8B-B14F-4D97-AF65-F5344CB8AC3E}">
        <p14:creationId xmlns:p14="http://schemas.microsoft.com/office/powerpoint/2010/main" val="42732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Mondzorgteam</a:t>
            </a:r>
          </a:p>
        </p:txBody>
      </p:sp>
      <p:sp>
        <p:nvSpPr>
          <p:cNvPr id="3" name="Tijdelijke aanduiding voor inhoud 2"/>
          <p:cNvSpPr>
            <a:spLocks noGrp="1"/>
          </p:cNvSpPr>
          <p:nvPr>
            <p:ph idx="1"/>
          </p:nvPr>
        </p:nvSpPr>
        <p:spPr/>
        <p:txBody>
          <a:bodyPr>
            <a:normAutofit lnSpcReduction="10000"/>
          </a:bodyPr>
          <a:lstStyle/>
          <a:p>
            <a:pPr marL="0" indent="0">
              <a:buNone/>
            </a:pPr>
            <a:r>
              <a:rPr lang="nl-BE"/>
              <a:t>2. Leden mondzorgteam </a:t>
            </a:r>
          </a:p>
          <a:p>
            <a:pPr marL="506413" lvl="1" indent="-285750"/>
            <a:r>
              <a:rPr lang="nl-BE"/>
              <a:t>2 per afdeling </a:t>
            </a:r>
          </a:p>
          <a:p>
            <a:pPr marL="506413" lvl="1" indent="-285750"/>
            <a:r>
              <a:rPr lang="nl-BE"/>
              <a:t>Motivatie! </a:t>
            </a:r>
          </a:p>
          <a:p>
            <a:pPr marL="506413" lvl="1" indent="-285750"/>
            <a:r>
              <a:rPr lang="nl-BE"/>
              <a:t>Krijgen een opleiding gedurende 1 dag van Gezonde Mond (praktisch en theoretisch)</a:t>
            </a:r>
          </a:p>
          <a:p>
            <a:pPr marL="220663" lvl="1" indent="0">
              <a:buNone/>
            </a:pPr>
            <a:endParaRPr lang="nl-BE"/>
          </a:p>
          <a:p>
            <a:pPr marL="0" indent="0">
              <a:buNone/>
            </a:pPr>
            <a:r>
              <a:rPr lang="nl-BE"/>
              <a:t>Taken mondzorgteam</a:t>
            </a:r>
          </a:p>
          <a:p>
            <a:pPr lvl="1"/>
            <a:r>
              <a:rPr lang="nl-BE" b="0"/>
              <a:t>Leiden, begeleiden, opleiden en helpen van de verpleegkundigen en verzorgenden die geen lid zijn van het mondzorgteam</a:t>
            </a:r>
          </a:p>
          <a:p>
            <a:pPr lvl="1"/>
            <a:r>
              <a:rPr lang="nl-BE" b="0"/>
              <a:t>Aanspreekbaar zijn voor verpleegkundigen en verzorgenden m.b.t. de mondzorg en het mondzorgbeleid</a:t>
            </a:r>
          </a:p>
          <a:p>
            <a:pPr lvl="1"/>
            <a:r>
              <a:rPr lang="nl-BE" b="0"/>
              <a:t>Per inwoner een mondzorgplan opstellen</a:t>
            </a:r>
          </a:p>
          <a:p>
            <a:pPr lvl="1"/>
            <a:r>
              <a:rPr lang="nl-BE" b="0"/>
              <a:t>Communiceren over mondzorg tijdens de multidisciplinaire bewonersbespreking</a:t>
            </a:r>
          </a:p>
          <a:p>
            <a:pPr lvl="1"/>
            <a:r>
              <a:rPr lang="nl-BE" b="0"/>
              <a:t>Toeleiding naar professionele mondzorg (tandarts)</a:t>
            </a:r>
          </a:p>
          <a:p>
            <a:pPr lvl="1"/>
            <a:r>
              <a:rPr lang="nl-BE" b="0"/>
              <a:t>Uitvoeren van evaluatiemomenten (interne effectmetingen) en deelnemen aan procesevaluatie</a:t>
            </a:r>
          </a:p>
          <a:p>
            <a:pPr marL="220663" lvl="1" indent="0">
              <a:buNone/>
            </a:pPr>
            <a:endParaRPr lang="nl-BE"/>
          </a:p>
          <a:p>
            <a:pPr marL="506413" lvl="1" indent="-285750"/>
            <a:endParaRPr lang="nl-BE"/>
          </a:p>
        </p:txBody>
      </p:sp>
    </p:spTree>
    <p:extLst>
      <p:ext uri="{BB962C8B-B14F-4D97-AF65-F5344CB8AC3E}">
        <p14:creationId xmlns:p14="http://schemas.microsoft.com/office/powerpoint/2010/main" val="22013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Directieteam</a:t>
            </a:r>
          </a:p>
        </p:txBody>
      </p:sp>
      <p:sp>
        <p:nvSpPr>
          <p:cNvPr id="3" name="Tijdelijke aanduiding voor inhoud 2"/>
          <p:cNvSpPr>
            <a:spLocks noGrp="1"/>
          </p:cNvSpPr>
          <p:nvPr>
            <p:ph idx="1"/>
          </p:nvPr>
        </p:nvSpPr>
        <p:spPr/>
        <p:txBody>
          <a:bodyPr>
            <a:normAutofit/>
          </a:bodyPr>
          <a:lstStyle/>
          <a:p>
            <a:r>
              <a:rPr lang="nl-BE" dirty="0"/>
              <a:t>Ondersteuning door directie en beleidsmedewerkers erg belangrijk!</a:t>
            </a:r>
          </a:p>
          <a:p>
            <a:r>
              <a:rPr lang="nl-BE" dirty="0"/>
              <a:t>Duidelijk aangeven dat je betrokken bent! </a:t>
            </a:r>
          </a:p>
          <a:p>
            <a:endParaRPr lang="nl-BE" dirty="0"/>
          </a:p>
          <a:p>
            <a:pPr lvl="1"/>
            <a:r>
              <a:rPr lang="nl-BE" dirty="0"/>
              <a:t>Het implementeren van het samen opgestelde mondzorgbeleid.</a:t>
            </a:r>
          </a:p>
          <a:p>
            <a:pPr lvl="1"/>
            <a:r>
              <a:rPr lang="nl-BE" dirty="0"/>
              <a:t>Het aanstellen van een mondzorgcoördinator (0.2 VTE).</a:t>
            </a:r>
          </a:p>
          <a:p>
            <a:pPr lvl="1"/>
            <a:r>
              <a:rPr lang="nl-BE" dirty="0"/>
              <a:t>Het aanduiden van gemotiveerde leden voor het mondzorgteam (2 per afdeling) . </a:t>
            </a:r>
          </a:p>
          <a:p>
            <a:pPr lvl="1"/>
            <a:r>
              <a:rPr lang="nl-BE" dirty="0"/>
              <a:t>Het toekennen van voldoende tijd/vrijstelling aan de leden van het mondzorgteam voor het uitvoeren van de omschreven taken. </a:t>
            </a:r>
          </a:p>
          <a:p>
            <a:pPr lvl="1"/>
            <a:r>
              <a:rPr lang="nl-BE" dirty="0"/>
              <a:t>Bewoners </a:t>
            </a:r>
            <a:r>
              <a:rPr lang="nl-BE" dirty="0" err="1"/>
              <a:t>toeleiden</a:t>
            </a:r>
            <a:r>
              <a:rPr lang="nl-BE" dirty="0"/>
              <a:t> naar de tandarts (huistandarts of tandarts in de buurt / in samenwerking met procesbegeleider mondzorg en de mondzorgcoördinator) voor een periodiek preventief mondonderzoek.</a:t>
            </a:r>
          </a:p>
          <a:p>
            <a:pPr lvl="1"/>
            <a:r>
              <a:rPr lang="nl-BE" dirty="0"/>
              <a:t>Het mondzorgbeleid blijvend verankeren in de dagelijkse zorg. </a:t>
            </a:r>
          </a:p>
          <a:p>
            <a:endParaRPr lang="nl-BE" dirty="0"/>
          </a:p>
        </p:txBody>
      </p:sp>
    </p:spTree>
    <p:extLst>
      <p:ext uri="{BB962C8B-B14F-4D97-AF65-F5344CB8AC3E}">
        <p14:creationId xmlns:p14="http://schemas.microsoft.com/office/powerpoint/2010/main" val="380890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000">
              <a:schemeClr val="bg1"/>
            </a:gs>
            <a:gs pos="83000">
              <a:schemeClr val="bg1"/>
            </a:gs>
            <a:gs pos="100000">
              <a:schemeClr val="bg1"/>
            </a:gs>
          </a:gsLst>
          <a:lin ang="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Brainstorm Directieteam </a:t>
            </a:r>
          </a:p>
        </p:txBody>
      </p:sp>
      <p:sp>
        <p:nvSpPr>
          <p:cNvPr id="3" name="Tijdelijke aanduiding voor inhoud 2"/>
          <p:cNvSpPr>
            <a:spLocks noGrp="1"/>
          </p:cNvSpPr>
          <p:nvPr>
            <p:ph idx="1"/>
          </p:nvPr>
        </p:nvSpPr>
        <p:spPr/>
        <p:txBody>
          <a:bodyPr>
            <a:normAutofit/>
          </a:bodyPr>
          <a:lstStyle/>
          <a:p>
            <a:r>
              <a:rPr lang="nl-BE" dirty="0"/>
              <a:t>Mandaat van het mondzorgteam</a:t>
            </a:r>
          </a:p>
          <a:p>
            <a:pPr lvl="1"/>
            <a:r>
              <a:rPr lang="nl-BE" sz="1800" dirty="0"/>
              <a:t>Wat mag het mondzorgteam beslissen?</a:t>
            </a:r>
          </a:p>
          <a:p>
            <a:pPr lvl="1"/>
            <a:r>
              <a:rPr lang="nl-BE" sz="1800" dirty="0"/>
              <a:t>Zit er iemand van het directieteam in het mondzorgteam zodat beslissingen kunnen genomen worden? </a:t>
            </a:r>
          </a:p>
          <a:p>
            <a:pPr lvl="1"/>
            <a:r>
              <a:rPr lang="nl-BE" dirty="0"/>
              <a:t>…</a:t>
            </a:r>
          </a:p>
        </p:txBody>
      </p:sp>
    </p:spTree>
    <p:extLst>
      <p:ext uri="{BB962C8B-B14F-4D97-AF65-F5344CB8AC3E}">
        <p14:creationId xmlns:p14="http://schemas.microsoft.com/office/powerpoint/2010/main" val="712035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What’s next?</a:t>
            </a:r>
          </a:p>
        </p:txBody>
      </p:sp>
      <p:sp>
        <p:nvSpPr>
          <p:cNvPr id="3" name="Tijdelijke aanduiding voor tekst 2"/>
          <p:cNvSpPr>
            <a:spLocks noGrp="1"/>
          </p:cNvSpPr>
          <p:nvPr>
            <p:ph type="body" idx="1"/>
          </p:nvPr>
        </p:nvSpPr>
        <p:spPr/>
        <p:txBody>
          <a:bodyPr/>
          <a:lstStyle/>
          <a:p>
            <a:endParaRPr lang="nl-BE"/>
          </a:p>
        </p:txBody>
      </p:sp>
      <p:sp>
        <p:nvSpPr>
          <p:cNvPr id="4" name="Tijdelijke aanduiding voor tekst 3"/>
          <p:cNvSpPr>
            <a:spLocks noGrp="1"/>
          </p:cNvSpPr>
          <p:nvPr>
            <p:ph type="body" sz="quarter" idx="13"/>
          </p:nvPr>
        </p:nvSpPr>
        <p:spPr/>
        <p:txBody>
          <a:bodyPr/>
          <a:lstStyle/>
          <a:p>
            <a:r>
              <a:rPr lang="nl-BE" dirty="0"/>
              <a:t>6</a:t>
            </a:r>
          </a:p>
        </p:txBody>
      </p:sp>
      <p:pic>
        <p:nvPicPr>
          <p:cNvPr id="5" name="Afbeelding 4"/>
          <p:cNvPicPr>
            <a:picLocks noChangeAspect="1"/>
          </p:cNvPicPr>
          <p:nvPr/>
        </p:nvPicPr>
        <p:blipFill>
          <a:blip r:embed="rId2"/>
          <a:stretch>
            <a:fillRect/>
          </a:stretch>
        </p:blipFill>
        <p:spPr>
          <a:xfrm>
            <a:off x="6450612" y="2963408"/>
            <a:ext cx="5841889" cy="3894592"/>
          </a:xfrm>
          <a:prstGeom prst="rect">
            <a:avLst/>
          </a:prstGeom>
        </p:spPr>
      </p:pic>
    </p:spTree>
    <p:extLst>
      <p:ext uri="{BB962C8B-B14F-4D97-AF65-F5344CB8AC3E}">
        <p14:creationId xmlns:p14="http://schemas.microsoft.com/office/powerpoint/2010/main" val="231713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What’s next?</a:t>
            </a:r>
          </a:p>
        </p:txBody>
      </p:sp>
      <p:sp>
        <p:nvSpPr>
          <p:cNvPr id="3" name="Tijdelijke aanduiding voor inhoud 2"/>
          <p:cNvSpPr>
            <a:spLocks noGrp="1"/>
          </p:cNvSpPr>
          <p:nvPr>
            <p:ph idx="1"/>
          </p:nvPr>
        </p:nvSpPr>
        <p:spPr/>
        <p:txBody>
          <a:bodyPr/>
          <a:lstStyle/>
          <a:p>
            <a:r>
              <a:rPr lang="nl-BE" b="0" dirty="0"/>
              <a:t>Tekenen engagementsverklaring</a:t>
            </a:r>
          </a:p>
          <a:p>
            <a:r>
              <a:rPr lang="nl-BE" b="0" dirty="0"/>
              <a:t>Tekenen samenwerkingsovereenkomst</a:t>
            </a:r>
          </a:p>
          <a:p>
            <a:r>
              <a:rPr lang="nl-BE" b="0" dirty="0"/>
              <a:t>Wanneer starten? </a:t>
            </a:r>
          </a:p>
          <a:p>
            <a:r>
              <a:rPr lang="nl-BE" b="0" dirty="0"/>
              <a:t>Mondzorgcoördinator en leden mondzorgteam zoeken</a:t>
            </a:r>
          </a:p>
          <a:p>
            <a:r>
              <a:rPr lang="nl-BE" b="0" dirty="0"/>
              <a:t>Datum prikken voor opleiding mondzorgteam</a:t>
            </a:r>
          </a:p>
          <a:p>
            <a:r>
              <a:rPr lang="nl-BE" b="0" dirty="0"/>
              <a:t>Plannen nulmeting (mondzorgcoördinator)</a:t>
            </a:r>
          </a:p>
          <a:p>
            <a:pPr marL="0" indent="0">
              <a:buNone/>
            </a:pPr>
            <a:endParaRPr lang="nl-BE" dirty="0"/>
          </a:p>
          <a:p>
            <a:pPr marL="0" indent="0">
              <a:buNone/>
            </a:pPr>
            <a:r>
              <a:rPr lang="nl-BE" dirty="0"/>
              <a:t>Én communiceren naar mensen op de werkvloer!</a:t>
            </a:r>
          </a:p>
          <a:p>
            <a:endParaRPr lang="nl-BE" dirty="0"/>
          </a:p>
          <a:p>
            <a:endParaRPr lang="nl-BE" dirty="0"/>
          </a:p>
        </p:txBody>
      </p:sp>
    </p:spTree>
    <p:extLst>
      <p:ext uri="{BB962C8B-B14F-4D97-AF65-F5344CB8AC3E}">
        <p14:creationId xmlns:p14="http://schemas.microsoft.com/office/powerpoint/2010/main" val="3619133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a:t>engagementsverklaring</a:t>
            </a:r>
          </a:p>
        </p:txBody>
      </p:sp>
      <p:sp>
        <p:nvSpPr>
          <p:cNvPr id="6" name="Tijdelijke aanduiding voor inhoud 5"/>
          <p:cNvSpPr>
            <a:spLocks noGrp="1"/>
          </p:cNvSpPr>
          <p:nvPr>
            <p:ph idx="1"/>
          </p:nvPr>
        </p:nvSpPr>
        <p:spPr/>
        <p:txBody>
          <a:bodyPr/>
          <a:lstStyle/>
          <a:p>
            <a:r>
              <a:rPr lang="nl-BE" i="1"/>
              <a:t>Naam WZC</a:t>
            </a:r>
            <a:r>
              <a:rPr lang="nl-BE"/>
              <a:t> erkent het belang van een kwaliteitsvol leven voor haar doelgroep, en engageert zich om preventie als opdracht te integreren in het interne kwaliteitsbeleid, door middel van een gezondheidsbeleid op vlak van mondzorg.</a:t>
            </a:r>
          </a:p>
          <a:p>
            <a:r>
              <a:rPr lang="nl-BE"/>
              <a:t>Ondergetekende, ……………, optredend als vertegenwoordiger van </a:t>
            </a:r>
            <a:r>
              <a:rPr lang="nl-BE" i="1"/>
              <a:t>naam WZC, </a:t>
            </a:r>
            <a:r>
              <a:rPr lang="nl-BE"/>
              <a:t>verklaart zich met de ondertekening van deze engagementsverklaring bereid te werken aan het preventief gezondheidsbeleid op vlak van mondzorg, een teamleider mondzorg aan te stellen en deze samen met het mondzorgteam te steunen bij de implementatie van mondzorg in de dagelijkse zorg.  </a:t>
            </a:r>
          </a:p>
          <a:p>
            <a:endParaRPr lang="nl-BE"/>
          </a:p>
        </p:txBody>
      </p:sp>
    </p:spTree>
    <p:extLst>
      <p:ext uri="{BB962C8B-B14F-4D97-AF65-F5344CB8AC3E}">
        <p14:creationId xmlns:p14="http://schemas.microsoft.com/office/powerpoint/2010/main" val="189528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Belang van een goede mondgezondheid</a:t>
            </a:r>
          </a:p>
        </p:txBody>
      </p:sp>
      <p:sp>
        <p:nvSpPr>
          <p:cNvPr id="5" name="Tijdelijke aanduiding voor tekst 4"/>
          <p:cNvSpPr>
            <a:spLocks noGrp="1"/>
          </p:cNvSpPr>
          <p:nvPr>
            <p:ph type="body" idx="1"/>
          </p:nvPr>
        </p:nvSpPr>
        <p:spPr/>
        <p:txBody>
          <a:bodyPr/>
          <a:lstStyle/>
          <a:p>
            <a:r>
              <a:rPr lang="nl-BE" dirty="0"/>
              <a:t>Voor ouderen </a:t>
            </a:r>
          </a:p>
        </p:txBody>
      </p:sp>
      <p:sp>
        <p:nvSpPr>
          <p:cNvPr id="6" name="Tijdelijke aanduiding voor tekst 5"/>
          <p:cNvSpPr>
            <a:spLocks noGrp="1"/>
          </p:cNvSpPr>
          <p:nvPr>
            <p:ph type="body" sz="quarter" idx="13"/>
          </p:nvPr>
        </p:nvSpPr>
        <p:spPr/>
        <p:txBody>
          <a:bodyPr/>
          <a:lstStyle/>
          <a:p>
            <a:r>
              <a:rPr lang="nl-BE" dirty="0"/>
              <a:t>1</a:t>
            </a:r>
          </a:p>
        </p:txBody>
      </p:sp>
    </p:spTree>
    <p:extLst>
      <p:ext uri="{BB962C8B-B14F-4D97-AF65-F5344CB8AC3E}">
        <p14:creationId xmlns:p14="http://schemas.microsoft.com/office/powerpoint/2010/main" val="68732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Engagementsverklaring </a:t>
            </a:r>
          </a:p>
        </p:txBody>
      </p:sp>
      <p:sp>
        <p:nvSpPr>
          <p:cNvPr id="3" name="Tijdelijke aanduiding voor inhoud 2"/>
          <p:cNvSpPr>
            <a:spLocks noGrp="1"/>
          </p:cNvSpPr>
          <p:nvPr>
            <p:ph idx="1"/>
          </p:nvPr>
        </p:nvSpPr>
        <p:spPr/>
        <p:txBody>
          <a:bodyPr/>
          <a:lstStyle/>
          <a:p>
            <a:r>
              <a:rPr lang="nl-BE"/>
              <a:t>Het preventief gezondheidsbeleid op vlak van mondzorg van </a:t>
            </a:r>
            <a:r>
              <a:rPr lang="nl-BE" i="1"/>
              <a:t>naam WZC </a:t>
            </a:r>
            <a:r>
              <a:rPr lang="nl-BE"/>
              <a:t>komt tot stand met ondersteuning van een procesbegeleider die werkt met het draaiboek ‘De Mondzorglijn’ waarin een stappenplan en praktische tools beschreven staan. De engagementsverklaring maakt deel uit van een subsidieproject van de Vlaamse Overheid dat kadert in de preventieve gezondheidsdoelstelling ‘Gezonder Leven’, en is de bevestiging van deelname aan dit subsidieproject.</a:t>
            </a:r>
          </a:p>
          <a:p>
            <a:endParaRPr lang="nl-BE"/>
          </a:p>
        </p:txBody>
      </p:sp>
    </p:spTree>
    <p:extLst>
      <p:ext uri="{BB962C8B-B14F-4D97-AF65-F5344CB8AC3E}">
        <p14:creationId xmlns:p14="http://schemas.microsoft.com/office/powerpoint/2010/main" val="60133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Een goede mondgezondheid?</a:t>
            </a:r>
          </a:p>
        </p:txBody>
      </p:sp>
      <p:sp>
        <p:nvSpPr>
          <p:cNvPr id="6" name="Tijdelijke aanduiding voor inhoud 5"/>
          <p:cNvSpPr>
            <a:spLocks noGrp="1"/>
          </p:cNvSpPr>
          <p:nvPr>
            <p:ph idx="1"/>
          </p:nvPr>
        </p:nvSpPr>
        <p:spPr/>
        <p:txBody>
          <a:bodyPr/>
          <a:lstStyle/>
          <a:p>
            <a:pPr marL="0" indent="0">
              <a:buNone/>
            </a:pPr>
            <a:r>
              <a:rPr lang="nl-BE" dirty="0"/>
              <a:t>Essentieel voor</a:t>
            </a:r>
          </a:p>
          <a:p>
            <a:r>
              <a:rPr lang="nl-BE" b="0" dirty="0"/>
              <a:t>Aangenaam gevoel in de mond </a:t>
            </a:r>
          </a:p>
          <a:p>
            <a:r>
              <a:rPr lang="nl-BE" b="0" dirty="0"/>
              <a:t>Comfortabel eten; kauwen en slikken</a:t>
            </a:r>
          </a:p>
          <a:p>
            <a:pPr marL="0" indent="0">
              <a:buNone/>
            </a:pPr>
            <a:r>
              <a:rPr lang="nl-BE" dirty="0"/>
              <a:t>Maar ook belangrijk voor </a:t>
            </a:r>
            <a:r>
              <a:rPr lang="nl-BE" dirty="0" err="1"/>
              <a:t>psycho-sociaal</a:t>
            </a:r>
            <a:r>
              <a:rPr lang="nl-BE" dirty="0"/>
              <a:t> welbevinden</a:t>
            </a:r>
          </a:p>
          <a:p>
            <a:r>
              <a:rPr lang="nl-BE" b="0" dirty="0"/>
              <a:t>Praten, sociale activiteiten</a:t>
            </a:r>
          </a:p>
          <a:p>
            <a:r>
              <a:rPr lang="nl-BE" b="0" dirty="0"/>
              <a:t>Eigenwaarde, trots</a:t>
            </a:r>
          </a:p>
        </p:txBody>
      </p:sp>
    </p:spTree>
    <p:extLst>
      <p:ext uri="{BB962C8B-B14F-4D97-AF65-F5344CB8AC3E}">
        <p14:creationId xmlns:p14="http://schemas.microsoft.com/office/powerpoint/2010/main" val="1859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Een goede mondgezondheid?</a:t>
            </a:r>
          </a:p>
        </p:txBody>
      </p:sp>
      <p:sp>
        <p:nvSpPr>
          <p:cNvPr id="3" name="Tijdelijke aanduiding voor inhoud 2"/>
          <p:cNvSpPr>
            <a:spLocks noGrp="1"/>
          </p:cNvSpPr>
          <p:nvPr>
            <p:ph idx="1"/>
          </p:nvPr>
        </p:nvSpPr>
        <p:spPr/>
        <p:txBody>
          <a:bodyPr>
            <a:normAutofit/>
          </a:bodyPr>
          <a:lstStyle/>
          <a:p>
            <a:pPr marL="0" indent="0">
              <a:buNone/>
            </a:pPr>
            <a:r>
              <a:rPr lang="nl-BE" sz="2800" dirty="0"/>
              <a:t>= Kwaliteit van leven </a:t>
            </a:r>
          </a:p>
        </p:txBody>
      </p:sp>
      <p:pic>
        <p:nvPicPr>
          <p:cNvPr id="4" name="Afbeelding 3"/>
          <p:cNvPicPr>
            <a:picLocks noChangeAspect="1"/>
          </p:cNvPicPr>
          <p:nvPr/>
        </p:nvPicPr>
        <p:blipFill>
          <a:blip r:embed="rId3"/>
          <a:stretch>
            <a:fillRect/>
          </a:stretch>
        </p:blipFill>
        <p:spPr>
          <a:xfrm>
            <a:off x="4393225" y="2583270"/>
            <a:ext cx="3713379" cy="3342042"/>
          </a:xfrm>
          <a:prstGeom prst="rect">
            <a:avLst/>
          </a:prstGeom>
        </p:spPr>
      </p:pic>
    </p:spTree>
    <p:extLst>
      <p:ext uri="{BB962C8B-B14F-4D97-AF65-F5344CB8AC3E}">
        <p14:creationId xmlns:p14="http://schemas.microsoft.com/office/powerpoint/2010/main" val="414483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Belang voor de algemene gezondheid</a:t>
            </a:r>
          </a:p>
        </p:txBody>
      </p:sp>
      <p:sp>
        <p:nvSpPr>
          <p:cNvPr id="3" name="Tijdelijke aanduiding voor inhoud 2"/>
          <p:cNvSpPr>
            <a:spLocks noGrp="1"/>
          </p:cNvSpPr>
          <p:nvPr>
            <p:ph idx="1"/>
          </p:nvPr>
        </p:nvSpPr>
        <p:spPr>
          <a:xfrm>
            <a:off x="838199" y="1738884"/>
            <a:ext cx="9900000" cy="4346970"/>
          </a:xfrm>
        </p:spPr>
        <p:txBody>
          <a:bodyPr/>
          <a:lstStyle/>
          <a:p>
            <a:pPr marL="0" indent="0">
              <a:buNone/>
            </a:pPr>
            <a:r>
              <a:rPr lang="nl-BE" sz="2400" dirty="0">
                <a:solidFill>
                  <a:srgbClr val="00B0F0"/>
                </a:solidFill>
              </a:rPr>
              <a:t>DE MOND STAAT NIET LOS VAN DE REST VAN HET LICHAAM</a:t>
            </a:r>
          </a:p>
          <a:p>
            <a:pPr marL="0" indent="0">
              <a:buNone/>
            </a:pPr>
            <a:r>
              <a:rPr lang="nl-BE" dirty="0"/>
              <a:t>Belangrijke interacties:</a:t>
            </a:r>
          </a:p>
          <a:p>
            <a:r>
              <a:rPr lang="nl-BE" b="0" dirty="0"/>
              <a:t>Aspiratie pneumonie </a:t>
            </a:r>
          </a:p>
          <a:p>
            <a:r>
              <a:rPr lang="nl-BE" b="0" dirty="0"/>
              <a:t>Diabetes Mellitus</a:t>
            </a:r>
          </a:p>
          <a:p>
            <a:r>
              <a:rPr lang="nl-BE" b="0" dirty="0"/>
              <a:t>Hart- en vaatziekten</a:t>
            </a:r>
          </a:p>
          <a:p>
            <a:r>
              <a:rPr lang="nl-BE" b="0" dirty="0"/>
              <a:t>Dementie</a:t>
            </a:r>
          </a:p>
          <a:p>
            <a:r>
              <a:rPr lang="nl-BE" b="0" dirty="0"/>
              <a:t>Droge mond </a:t>
            </a:r>
            <a:br>
              <a:rPr lang="nl-BE" b="0" dirty="0"/>
            </a:br>
            <a:r>
              <a:rPr lang="nl-BE" b="0" dirty="0"/>
              <a:t>(medicatie)</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31825" y="2717992"/>
            <a:ext cx="1764303" cy="168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p:cNvPicPr>
          <p:nvPr/>
        </p:nvPicPr>
        <p:blipFill rotWithShape="1">
          <a:blip r:embed="rId4"/>
          <a:srcRect l="6124" r="11716"/>
          <a:stretch/>
        </p:blipFill>
        <p:spPr>
          <a:xfrm>
            <a:off x="6841323" y="2455575"/>
            <a:ext cx="2803693" cy="3630279"/>
          </a:xfrm>
          <a:prstGeom prst="rect">
            <a:avLst/>
          </a:prstGeom>
        </p:spPr>
      </p:pic>
      <p:pic>
        <p:nvPicPr>
          <p:cNvPr id="6" name="Picture 2" descr="Afbeeldingsresultaat voor demente oude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5241" y="4608435"/>
            <a:ext cx="2110887" cy="146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Mondzorg bij ouderen</a:t>
            </a:r>
          </a:p>
        </p:txBody>
      </p:sp>
      <p:sp>
        <p:nvSpPr>
          <p:cNvPr id="5" name="Tijdelijke aanduiding voor tekst 4"/>
          <p:cNvSpPr>
            <a:spLocks noGrp="1"/>
          </p:cNvSpPr>
          <p:nvPr>
            <p:ph type="body" idx="1"/>
          </p:nvPr>
        </p:nvSpPr>
        <p:spPr/>
        <p:txBody>
          <a:bodyPr/>
          <a:lstStyle/>
          <a:p>
            <a:r>
              <a:rPr lang="nl-BE" dirty="0"/>
              <a:t>Een probleem?</a:t>
            </a:r>
          </a:p>
        </p:txBody>
      </p:sp>
      <p:sp>
        <p:nvSpPr>
          <p:cNvPr id="6" name="Tijdelijke aanduiding voor tekst 5"/>
          <p:cNvSpPr>
            <a:spLocks noGrp="1"/>
          </p:cNvSpPr>
          <p:nvPr>
            <p:ph type="body" sz="quarter" idx="13"/>
          </p:nvPr>
        </p:nvSpPr>
        <p:spPr/>
        <p:txBody>
          <a:bodyPr/>
          <a:lstStyle/>
          <a:p>
            <a:r>
              <a:rPr lang="nl-BE" dirty="0"/>
              <a:t>2</a:t>
            </a:r>
          </a:p>
        </p:txBody>
      </p:sp>
    </p:spTree>
    <p:extLst>
      <p:ext uri="{BB962C8B-B14F-4D97-AF65-F5344CB8AC3E}">
        <p14:creationId xmlns:p14="http://schemas.microsoft.com/office/powerpoint/2010/main" val="169204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Een probleem?</a:t>
            </a:r>
          </a:p>
        </p:txBody>
      </p:sp>
      <p:sp>
        <p:nvSpPr>
          <p:cNvPr id="6" name="Tijdelijke aanduiding voor inhoud 5"/>
          <p:cNvSpPr>
            <a:spLocks noGrp="1"/>
          </p:cNvSpPr>
          <p:nvPr>
            <p:ph idx="1"/>
          </p:nvPr>
        </p:nvSpPr>
        <p:spPr/>
        <p:txBody>
          <a:bodyPr/>
          <a:lstStyle/>
          <a:p>
            <a:r>
              <a:rPr lang="nl-BE" dirty="0"/>
              <a:t>Ouderen in WZC …. </a:t>
            </a:r>
          </a:p>
          <a:p>
            <a:pPr lvl="2"/>
            <a:r>
              <a:rPr lang="nl-BE" sz="1800" dirty="0"/>
              <a:t>hebben een significant slechtere mondhygiëne dan de algemene bevolking </a:t>
            </a:r>
          </a:p>
          <a:p>
            <a:pPr lvl="3"/>
            <a:r>
              <a:rPr lang="nl-BE" dirty="0"/>
              <a:t>Gemiddelde plaque index = 2 (score 0-3, algemene bevolking= 0,8)</a:t>
            </a:r>
          </a:p>
          <a:p>
            <a:pPr lvl="3"/>
            <a:r>
              <a:rPr lang="nl-BE" dirty="0"/>
              <a:t>80% heeft tandsteen</a:t>
            </a:r>
          </a:p>
          <a:p>
            <a:pPr lvl="3"/>
            <a:r>
              <a:rPr lang="nl-BE" dirty="0"/>
              <a:t>Gebitsprothese: score 2,1 (score 0-4) </a:t>
            </a:r>
          </a:p>
          <a:p>
            <a:pPr lvl="3"/>
            <a:endParaRPr lang="nl-BE" dirty="0"/>
          </a:p>
          <a:p>
            <a:pPr lvl="2"/>
            <a:r>
              <a:rPr lang="nl-BE" sz="1800" dirty="0"/>
              <a:t>zijn vaak volledig tandeloos  </a:t>
            </a:r>
          </a:p>
          <a:p>
            <a:pPr lvl="3"/>
            <a:r>
              <a:rPr lang="nl-BE" dirty="0"/>
              <a:t>België 32%-64% voor 65+</a:t>
            </a:r>
          </a:p>
          <a:p>
            <a:pPr marL="1371600" lvl="3" indent="0">
              <a:buNone/>
            </a:pPr>
            <a:endParaRPr lang="nl-BE" dirty="0"/>
          </a:p>
          <a:p>
            <a:pPr lvl="2"/>
            <a:r>
              <a:rPr lang="nl-BE" sz="1800" dirty="0"/>
              <a:t>hebben gemiddeld 10 natuurlijke tanden </a:t>
            </a:r>
          </a:p>
          <a:p>
            <a:pPr lvl="3"/>
            <a:r>
              <a:rPr lang="nl-BE" dirty="0"/>
              <a:t>20 natuurlijke tanden wordt gezien als ‘cut-off point’</a:t>
            </a:r>
            <a:br>
              <a:rPr lang="nl-BE" dirty="0"/>
            </a:br>
            <a:r>
              <a:rPr lang="nl-BE" dirty="0"/>
              <a:t>voor voldoende kauwvermogen</a:t>
            </a:r>
          </a:p>
          <a:p>
            <a:pPr lvl="3"/>
            <a:endParaRPr lang="nl-BE" dirty="0"/>
          </a:p>
          <a:p>
            <a:pPr lvl="3"/>
            <a:endParaRPr lang="nl-BE" dirty="0"/>
          </a:p>
          <a:p>
            <a:pPr marL="400050" lvl="2" indent="0">
              <a:buNone/>
            </a:pPr>
            <a:endParaRPr lang="nl-BE" dirty="0"/>
          </a:p>
          <a:p>
            <a:pPr marL="1371600" lvl="3" indent="0">
              <a:buNone/>
            </a:pPr>
            <a:endParaRPr lang="nl-BE" dirty="0"/>
          </a:p>
          <a:p>
            <a:pPr lvl="2"/>
            <a:endParaRPr lang="nl-BE" dirty="0"/>
          </a:p>
          <a:p>
            <a:pPr lvl="2"/>
            <a:endParaRPr lang="nl-BE" dirty="0"/>
          </a:p>
          <a:p>
            <a:pPr lvl="2"/>
            <a:endParaRPr lang="nl-BE" dirty="0"/>
          </a:p>
          <a:p>
            <a:pPr lvl="2"/>
            <a:endParaRPr lang="nl-BE" dirty="0"/>
          </a:p>
          <a:p>
            <a:pPr lvl="2"/>
            <a:endParaRPr lang="nl-BE" dirty="0"/>
          </a:p>
          <a:p>
            <a:pPr lvl="2"/>
            <a:endParaRPr lang="nl-BE" dirty="0"/>
          </a:p>
          <a:p>
            <a:pPr lvl="2"/>
            <a:endParaRPr lang="nl-BE" dirty="0"/>
          </a:p>
        </p:txBody>
      </p:sp>
      <p:pic>
        <p:nvPicPr>
          <p:cNvPr id="4" name="Picture 2" descr="Haemershilaire3"/>
          <p:cNvPicPr>
            <a:picLocks noChangeAspect="1" noChangeArrowheads="1"/>
          </p:cNvPicPr>
          <p:nvPr/>
        </p:nvPicPr>
        <p:blipFill>
          <a:blip r:embed="rId3" cstate="print"/>
          <a:srcRect l="4723" b="18755"/>
          <a:stretch>
            <a:fillRect/>
          </a:stretch>
        </p:blipFill>
        <p:spPr bwMode="auto">
          <a:xfrm>
            <a:off x="8871528" y="3860412"/>
            <a:ext cx="2340000" cy="1596562"/>
          </a:xfrm>
          <a:prstGeom prst="rect">
            <a:avLst/>
          </a:prstGeom>
          <a:noFill/>
          <a:ln w="31750">
            <a:noFill/>
            <a:miter lim="800000"/>
            <a:headEnd/>
            <a:tailEnd/>
          </a:ln>
        </p:spPr>
      </p:pic>
    </p:spTree>
    <p:extLst>
      <p:ext uri="{BB962C8B-B14F-4D97-AF65-F5344CB8AC3E}">
        <p14:creationId xmlns:p14="http://schemas.microsoft.com/office/powerpoint/2010/main" val="8999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zondeMond">
  <a:themeElements>
    <a:clrScheme name="GezondeMond">
      <a:dk1>
        <a:srgbClr val="101820"/>
      </a:dk1>
      <a:lt1>
        <a:sysClr val="window" lastClr="FFFFFF"/>
      </a:lt1>
      <a:dk2>
        <a:srgbClr val="00A3E0"/>
      </a:dk2>
      <a:lt2>
        <a:srgbClr val="E7E6E6"/>
      </a:lt2>
      <a:accent1>
        <a:srgbClr val="00A3E0"/>
      </a:accent1>
      <a:accent2>
        <a:srgbClr val="FDDA24"/>
      </a:accent2>
      <a:accent3>
        <a:srgbClr val="757070"/>
      </a:accent3>
      <a:accent4>
        <a:srgbClr val="E0E7EF"/>
      </a:accent4>
      <a:accent5>
        <a:srgbClr val="FF9900"/>
      </a:accent5>
      <a:accent6>
        <a:srgbClr val="36516C"/>
      </a:accent6>
      <a:hlink>
        <a:srgbClr val="00A3E0"/>
      </a:hlink>
      <a:folHlink>
        <a:srgbClr val="A5A5A5"/>
      </a:folHlink>
    </a:clrScheme>
    <a:fontScheme name="Aangepast 2">
      <a:majorFont>
        <a:latin typeface="Bryant Pro Bold"/>
        <a:ea typeface=""/>
        <a:cs typeface=""/>
      </a:majorFont>
      <a:minorFont>
        <a:latin typeface="Bryant Pro 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zondeMond" id="{15797452-8834-4B01-AED2-030B527158D2}" vid="{593CD041-A8E4-4C65-B80F-42E02FEB4B6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GezondeMond</Template>
  <TotalTime>1584</TotalTime>
  <Words>3160</Words>
  <Application>Microsoft Office PowerPoint</Application>
  <PresentationFormat>Breedbeeld</PresentationFormat>
  <Paragraphs>395</Paragraphs>
  <Slides>40</Slides>
  <Notes>19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40</vt:i4>
      </vt:variant>
    </vt:vector>
  </HeadingPairs>
  <TitlesOfParts>
    <vt:vector size="48" baseType="lpstr">
      <vt:lpstr>Arial</vt:lpstr>
      <vt:lpstr>Bryant Pro Bold</vt:lpstr>
      <vt:lpstr>Bryant Pro Regular</vt:lpstr>
      <vt:lpstr>Calibri</vt:lpstr>
      <vt:lpstr>Symbol</vt:lpstr>
      <vt:lpstr>Times New Roman</vt:lpstr>
      <vt:lpstr>Wingdings</vt:lpstr>
      <vt:lpstr>GezondeMond</vt:lpstr>
      <vt:lpstr>PowerPoint-presentatie</vt:lpstr>
      <vt:lpstr>De Mondzorglijn in jouw wzc? </vt:lpstr>
      <vt:lpstr>De mondzorglijn in jouw wzc?</vt:lpstr>
      <vt:lpstr>Belang van een goede mondgezondheid</vt:lpstr>
      <vt:lpstr>Een goede mondgezondheid?</vt:lpstr>
      <vt:lpstr>Een goede mondgezondheid?</vt:lpstr>
      <vt:lpstr>Belang voor de algemene gezondheid</vt:lpstr>
      <vt:lpstr>Mondzorg bij ouderen</vt:lpstr>
      <vt:lpstr>Een probleem?</vt:lpstr>
      <vt:lpstr>Een probleem?</vt:lpstr>
      <vt:lpstr>de mondzorglijn</vt:lpstr>
      <vt:lpstr>Ontstaan</vt:lpstr>
      <vt:lpstr>Ontstaan</vt:lpstr>
      <vt:lpstr>Drempels binnen het WZC </vt:lpstr>
      <vt:lpstr>Wat willen we bereiken?</vt:lpstr>
      <vt:lpstr>Verandering ondersteunen</vt:lpstr>
      <vt:lpstr>Kwalitatief mondzorgbeleid</vt:lpstr>
      <vt:lpstr>De Mondzorglijn </vt:lpstr>
      <vt:lpstr>De implementatieprocedure</vt:lpstr>
      <vt:lpstr>De mondzorglijn</vt:lpstr>
      <vt:lpstr>PowerPoint-presentatie</vt:lpstr>
      <vt:lpstr>PowerPoint-presentatie</vt:lpstr>
      <vt:lpstr>PowerPoint-presentatie</vt:lpstr>
      <vt:lpstr>3. Bepaal Prioriteiten en doelstellingen </vt:lpstr>
      <vt:lpstr>PowerPoint-presentatie</vt:lpstr>
      <vt:lpstr>5. Voer acties uit </vt:lpstr>
      <vt:lpstr>6. Evalueer en stuur bij </vt:lpstr>
      <vt:lpstr>PowerPoint-presentatie</vt:lpstr>
      <vt:lpstr>Afspraken</vt:lpstr>
      <vt:lpstr>Situering van de organisatie</vt:lpstr>
      <vt:lpstr>Praktisch</vt:lpstr>
      <vt:lpstr>Mondzorgteam</vt:lpstr>
      <vt:lpstr>Taken mondzorgcoordinator</vt:lpstr>
      <vt:lpstr>Mondzorgteam</vt:lpstr>
      <vt:lpstr>Directieteam</vt:lpstr>
      <vt:lpstr>Brainstorm Directieteam </vt:lpstr>
      <vt:lpstr>What’s next?</vt:lpstr>
      <vt:lpstr>What’s next?</vt:lpstr>
      <vt:lpstr>engagementsverklaring</vt:lpstr>
      <vt:lpstr>Engagementsverklaring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Lynn Janssens</dc:creator>
  <cp:lastModifiedBy>Paulien Gysels</cp:lastModifiedBy>
  <cp:revision>65</cp:revision>
  <dcterms:created xsi:type="dcterms:W3CDTF">2018-11-07T15:04:12Z</dcterms:created>
  <dcterms:modified xsi:type="dcterms:W3CDTF">2019-03-13T12:48:12Z</dcterms:modified>
</cp:coreProperties>
</file>